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image2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61" r:id="rId3"/>
  </p:sldMasterIdLst>
  <p:notesMasterIdLst>
    <p:notesMasterId r:id="rId5"/>
  </p:notesMasterIdLst>
  <p:sldIdLst>
    <p:sldId id="256" r:id="rId4"/>
    <p:sldId id="277" r:id="rId6"/>
    <p:sldId id="2063" r:id="rId7"/>
    <p:sldId id="264" r:id="rId8"/>
    <p:sldId id="261" r:id="rId9"/>
    <p:sldId id="2062" r:id="rId10"/>
    <p:sldId id="263" r:id="rId11"/>
    <p:sldId id="2032" r:id="rId12"/>
    <p:sldId id="2036" r:id="rId13"/>
    <p:sldId id="2067" r:id="rId14"/>
    <p:sldId id="2065" r:id="rId15"/>
    <p:sldId id="2068" r:id="rId16"/>
    <p:sldId id="2070" r:id="rId17"/>
    <p:sldId id="2092" r:id="rId18"/>
    <p:sldId id="257" r:id="rId19"/>
    <p:sldId id="2064" r:id="rId20"/>
    <p:sldId id="2094" r:id="rId21"/>
    <p:sldId id="2095" r:id="rId22"/>
    <p:sldId id="2096" r:id="rId23"/>
    <p:sldId id="2107" r:id="rId24"/>
    <p:sldId id="2100" r:id="rId25"/>
    <p:sldId id="2109" r:id="rId26"/>
    <p:sldId id="2108" r:id="rId27"/>
    <p:sldId id="2098" r:id="rId28"/>
    <p:sldId id="2110" r:id="rId29"/>
    <p:sldId id="2097" r:id="rId30"/>
    <p:sldId id="2099" r:id="rId31"/>
    <p:sldId id="2093" r:id="rId32"/>
    <p:sldId id="2102" r:id="rId33"/>
    <p:sldId id="2101" r:id="rId34"/>
    <p:sldId id="2035" r:id="rId35"/>
  </p:sldIdLst>
  <p:sldSz cx="12192000" cy="6858000"/>
  <p:notesSz cx="6858000" cy="9144000"/>
  <p:custDataLst>
    <p:tags r:id="rId3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16" userDrawn="1">
          <p15:clr>
            <a:srgbClr val="A4A3A4"/>
          </p15:clr>
        </p15:guide>
        <p15:guide id="2" pos="382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B935"/>
    <a:srgbClr val="F6DB26"/>
    <a:srgbClr val="9F4519"/>
    <a:srgbClr val="2883B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875"/>
    <p:restoredTop sz="95909"/>
  </p:normalViewPr>
  <p:slideViewPr>
    <p:cSldViewPr snapToGrid="0" snapToObjects="1" showGuides="1">
      <p:cViewPr varScale="1">
        <p:scale>
          <a:sx n="154" d="100"/>
          <a:sy n="154" d="100"/>
        </p:scale>
        <p:origin x="248" y="200"/>
      </p:cViewPr>
      <p:guideLst>
        <p:guide orient="horz" pos="2116"/>
        <p:guide pos="382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25" d="100"/>
        <a:sy n="2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9" Type="http://schemas.openxmlformats.org/officeDocument/2006/relationships/tags" Target="tags/tag65.xml"/><Relationship Id="rId38" Type="http://schemas.openxmlformats.org/officeDocument/2006/relationships/tableStyles" Target="tableStyles.xml"/><Relationship Id="rId37" Type="http://schemas.openxmlformats.org/officeDocument/2006/relationships/viewProps" Target="viewProps.xml"/><Relationship Id="rId36" Type="http://schemas.openxmlformats.org/officeDocument/2006/relationships/presProps" Target="presProps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7CF9DB-89B8-4144-BFBE-F4D3B810C915}" type="datetimeFigureOut">
              <a:rPr lang="zh-CN" altLang="en-US"/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zh-CN" altLang="en-US"/>
              <a:t>编辑母版文本样式
第二级
第三级
第四级
第五级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04EE4E-6067-CA43-BAD4-2F0481A23C21}" type="slidenum">
              <a:rPr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4EE4E-6067-CA43-BAD4-2F0481A23C21}" type="slidenum">
              <a:rPr lang="en-US" altLang="zh-CN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4EE4E-6067-CA43-BAD4-2F0481A23C21}" type="slidenum">
              <a:rPr lang="en-US" altLang="zh-CN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4EE4E-6067-CA43-BAD4-2F0481A23C21}" type="slidenum">
              <a:rPr lang="en-US" altLang="zh-CN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4EE4E-6067-CA43-BAD4-2F0481A23C21}" type="slidenum">
              <a:rPr lang="en-US" altLang="zh-CN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4EE4E-6067-CA43-BAD4-2F0481A23C21}" type="slidenum">
              <a:rPr lang="en-US" altLang="zh-CN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4EE4E-6067-CA43-BAD4-2F0481A23C21}" type="slidenum">
              <a:rPr lang="en-US" altLang="zh-CN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4EE4E-6067-CA43-BAD4-2F0481A23C21}" type="slidenum">
              <a:rPr lang="en-US" altLang="zh-CN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4EE4E-6067-CA43-BAD4-2F0481A23C21}" type="slidenum">
              <a:rPr lang="en-US" altLang="zh-CN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4EE4E-6067-CA43-BAD4-2F0481A23C21}" type="slidenum">
              <a:rPr lang="en-US" altLang="zh-CN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4EE4E-6067-CA43-BAD4-2F0481A23C21}" type="slidenum">
              <a:rPr lang="en-US" altLang="zh-CN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4EE4E-6067-CA43-BAD4-2F0481A23C21}" type="slidenum">
              <a:rPr lang="en-US" altLang="zh-CN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4EE4E-6067-CA43-BAD4-2F0481A23C21}" type="slidenum">
              <a:rPr lang="en-US" altLang="zh-CN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4EE4E-6067-CA43-BAD4-2F0481A23C21}" type="slidenum">
              <a:rPr lang="en-US" altLang="zh-CN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4EE4E-6067-CA43-BAD4-2F0481A23C21}" type="slidenum">
              <a:rPr lang="en-US" altLang="zh-CN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4EE4E-6067-CA43-BAD4-2F0481A23C21}" type="slidenum">
              <a:rPr lang="en-US" altLang="zh-CN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4EE4E-6067-CA43-BAD4-2F0481A23C21}" type="slidenum">
              <a:rPr lang="en-US" altLang="zh-CN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4EE4E-6067-CA43-BAD4-2F0481A23C21}" type="slidenum">
              <a:rPr lang="en-US" altLang="zh-CN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4EE4E-6067-CA43-BAD4-2F0481A23C21}" type="slidenum">
              <a:rPr lang="en-US" altLang="zh-CN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4EE4E-6067-CA43-BAD4-2F0481A23C21}" type="slidenum">
              <a:rPr lang="en-US" altLang="zh-CN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4EE4E-6067-CA43-BAD4-2F0481A23C21}" type="slidenum">
              <a:rPr lang="en-US" altLang="zh-CN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4EE4E-6067-CA43-BAD4-2F0481A23C21}" type="slidenum">
              <a:rPr lang="en-US" altLang="zh-CN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4EE4E-6067-CA43-BAD4-2F0481A23C21}" type="slidenum">
              <a:rPr lang="en-US" altLang="zh-CN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4EE4E-6067-CA43-BAD4-2F0481A23C21}" type="slidenum">
              <a:rPr lang="en-US" altLang="zh-CN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4EE4E-6067-CA43-BAD4-2F0481A23C21}" type="slidenum">
              <a:rPr lang="en-US" altLang="zh-CN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4EE4E-6067-CA43-BAD4-2F0481A23C21}" type="slidenum">
              <a:rPr lang="en-US" altLang="zh-CN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4EE4E-6067-CA43-BAD4-2F0481A23C21}" type="slidenum">
              <a:rPr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4EE4E-6067-CA43-BAD4-2F0481A23C21}" type="slidenum">
              <a:rPr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4EE4E-6067-CA43-BAD4-2F0481A23C21}" type="slidenum">
              <a:rPr lang="en-US" altLang="zh-CN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4EE4E-6067-CA43-BAD4-2F0481A23C21}" type="slidenum">
              <a:rPr lang="en-US" altLang="zh-CN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4EE4E-6067-CA43-BAD4-2F0481A23C21}" type="slidenum">
              <a:rPr lang="en-US" altLang="zh-CN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4EE4E-6067-CA43-BAD4-2F0481A23C21}" type="slidenum">
              <a:rPr lang="en-US" altLang="zh-CN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xiazai/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5F53F-AFE0-4A4F-9E1A-9EA7C044984A}" type="datetimeFigureOut">
              <a:rPr lang="zh-CN" altLang="en-US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50982-3B48-9E4D-9364-C9CD03300A94}" type="slidenum">
              <a:rPr/>
            </a:fld>
            <a:endParaRPr kumimoji="1"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CN" altLang="en-US"/>
              <a:t>编辑母版文本样式
第二级
第三级
第四级
第五级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5F53F-AFE0-4A4F-9E1A-9EA7C044984A}" type="datetimeFigureOut">
              <a:rPr lang="zh-CN" altLang="en-US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50982-3B48-9E4D-9364-C9CD03300A94}" type="slidenum">
              <a:rPr/>
            </a:fld>
            <a:endParaRPr kumimoji="1"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r>
              <a:rPr kumimoji="1" lang="zh-CN" altLang="en-US"/>
              <a:t>编辑母版文本样式
第二级
第三级
第四级
第五级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5F53F-AFE0-4A4F-9E1A-9EA7C044984A}" type="datetimeFigureOut">
              <a:rPr lang="zh-CN" altLang="en-US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50982-3B48-9E4D-9364-C9CD03300A94}" type="slidenum">
              <a:rPr/>
            </a:fld>
            <a:endParaRPr kumimoji="1"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kumimoji="1" lang="zh-CN" altLang="en-US"/>
              <a:t>编辑母版文本样式
第二级
第三级
第四级
第五级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5F53F-AFE0-4A4F-9E1A-9EA7C044984A}" type="datetimeFigureOut">
              <a:rPr lang="zh-CN" altLang="en-US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50982-3B48-9E4D-9364-C9CD03300A94}" type="slidenum">
              <a:rPr/>
            </a:fld>
            <a:endParaRPr kumimoji="1"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5F53F-AFE0-4A4F-9E1A-9EA7C044984A}" type="datetimeFigureOut">
              <a:rPr lang="zh-CN" altLang="en-US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50982-3B48-9E4D-9364-C9CD03300A94}" type="slidenum">
              <a:rPr/>
            </a:fld>
            <a:endParaRPr kumimoji="1"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CN" altLang="en-US"/>
              <a:t>编辑母版文本样式
第二级
第三级
第四级
第五级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5F53F-AFE0-4A4F-9E1A-9EA7C044984A}" type="datetimeFigureOut">
              <a:rPr lang="zh-CN" altLang="en-US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50982-3B48-9E4D-9364-C9CD03300A94}" type="slidenum">
              <a:rPr/>
            </a:fld>
            <a:endParaRPr kumimoji="1"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5F53F-AFE0-4A4F-9E1A-9EA7C044984A}" type="datetimeFigureOut">
              <a:rPr lang="zh-CN" altLang="en-US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50982-3B48-9E4D-9364-C9CD03300A94}" type="slidenum">
              <a:rPr/>
            </a:fld>
            <a:endParaRPr kumimoji="1"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CN" altLang="en-US"/>
              <a:t>编辑母版文本样式
第二级
第三级
第四级
第五级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CN" altLang="en-US"/>
              <a:t>编辑母版文本样式
第二级
第三级
第四级
第五级</a:t>
            </a:r>
            <a:endParaRPr kumimoji="1"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5F53F-AFE0-4A4F-9E1A-9EA7C044984A}" type="datetimeFigureOut">
              <a:rPr lang="zh-CN" altLang="en-US"/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50982-3B48-9E4D-9364-C9CD03300A94}" type="slidenum">
              <a:rPr/>
            </a:fld>
            <a:endParaRPr kumimoji="1"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CN" altLang="en-US"/>
              <a:t>编辑母版文本样式
第二级
第三级
第四级
第五级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CN" altLang="en-US"/>
              <a:t>编辑母版文本样式
第二级
第三级
第四级
第五级</a:t>
            </a:r>
            <a:endParaRPr kumimoji="1"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5F53F-AFE0-4A4F-9E1A-9EA7C044984A}" type="datetimeFigureOut">
              <a:rPr lang="zh-CN" altLang="en-US"/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50982-3B48-9E4D-9364-C9CD03300A94}" type="slidenum">
              <a:rPr/>
            </a:fld>
            <a:endParaRPr kumimoji="1" lang="zh-CN" altLang="en-US"/>
          </a:p>
        </p:txBody>
      </p:sp>
      <p:sp>
        <p:nvSpPr>
          <p:cNvPr id="11" name="TextBox 9"/>
          <p:cNvSpPr txBox="1"/>
          <p:nvPr userDrawn="1"/>
        </p:nvSpPr>
        <p:spPr>
          <a:xfrm>
            <a:off x="1907704" y="5560038"/>
            <a:ext cx="432049" cy="118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PPT</a:t>
            </a:r>
            <a:r>
              <a:rPr lang="zh-CN" altLang="en-US" sz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下载</a:t>
            </a:r>
            <a:r>
              <a:rPr lang="zh-CN" altLang="en-US" sz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http://www.1ppt.com/xiazai/</a:t>
            </a:r>
            <a:endParaRPr lang="en-US" altLang="zh-CN" sz="1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5F53F-AFE0-4A4F-9E1A-9EA7C044984A}" type="datetimeFigureOut">
              <a:rPr lang="zh-CN" altLang="en-US"/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50982-3B48-9E4D-9364-C9CD03300A94}" type="slidenum">
              <a:rPr/>
            </a:fld>
            <a:endParaRPr kumimoji="1"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5F53F-AFE0-4A4F-9E1A-9EA7C044984A}" type="datetimeFigureOut">
              <a:rPr lang="zh-CN" altLang="en-US"/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50982-3B48-9E4D-9364-C9CD03300A94}" type="slidenum">
              <a:rPr/>
            </a:fld>
            <a:endParaRPr kumimoji="1"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zh-CN" altLang="en-US"/>
              <a:t>编辑母版文本样式
第二级
第三级
第四级
第五级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CN" altLang="en-US"/>
              <a:t>编辑母版文本样式
第二级
第三级
第四级
第五级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5F53F-AFE0-4A4F-9E1A-9EA7C044984A}" type="datetimeFigureOut">
              <a:rPr lang="zh-CN" altLang="en-US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50982-3B48-9E4D-9364-C9CD03300A94}" type="slidenum">
              <a:rPr/>
            </a:fld>
            <a:endParaRPr kumimoji="1" lang="zh-CN" altLang="en-US"/>
          </a:p>
        </p:txBody>
      </p:sp>
    </p:spTree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4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zh-CN" altLang="en-US"/>
              <a:t>编辑母版文本样式
第二级
第三级
第四级
第五级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B5F53F-AFE0-4A4F-9E1A-9EA7C044984A}" type="datetimeFigureOut">
              <a:rPr lang="zh-CN" altLang="en-US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850982-3B48-9E4D-9364-C9CD03300A94}" type="slidenum">
              <a:rPr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>
    <p:fad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</p:sldLayoutIdLst>
  <p:transition>
    <p:fade/>
  </p:transition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9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0.png"/><Relationship Id="rId3" Type="http://schemas.openxmlformats.org/officeDocument/2006/relationships/image" Target="../media/image9.jpeg"/><Relationship Id="rId2" Type="http://schemas.openxmlformats.org/officeDocument/2006/relationships/tags" Target="../tags/tag27.xml"/><Relationship Id="rId1" Type="http://schemas.openxmlformats.org/officeDocument/2006/relationships/tags" Target="../tags/tag26.xml"/></Relationships>
</file>

<file path=ppt/slides/_rels/slide1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1.xml"/><Relationship Id="rId6" Type="http://schemas.openxmlformats.org/officeDocument/2006/relationships/slideLayout" Target="../slideLayouts/slideLayout8.xml"/><Relationship Id="rId5" Type="http://schemas.openxmlformats.org/officeDocument/2006/relationships/tags" Target="../tags/tag29.xml"/><Relationship Id="rId4" Type="http://schemas.openxmlformats.org/officeDocument/2006/relationships/image" Target="../media/image12.jpe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tags" Target="../tags/tag28.xml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13.png"/><Relationship Id="rId1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14.png"/><Relationship Id="rId1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8.xml"/><Relationship Id="rId4" Type="http://schemas.openxmlformats.org/officeDocument/2006/relationships/image" Target="../media/image15.png"/><Relationship Id="rId3" Type="http://schemas.openxmlformats.org/officeDocument/2006/relationships/image" Target="../media/image10.png"/><Relationship Id="rId2" Type="http://schemas.openxmlformats.org/officeDocument/2006/relationships/tags" Target="../tags/tag31.xml"/><Relationship Id="rId1" Type="http://schemas.openxmlformats.org/officeDocument/2006/relationships/tags" Target="../tags/tag30.xml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16.jpeg"/><Relationship Id="rId1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6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33.xml"/><Relationship Id="rId3" Type="http://schemas.openxmlformats.org/officeDocument/2006/relationships/image" Target="../media/image10.png"/><Relationship Id="rId2" Type="http://schemas.openxmlformats.org/officeDocument/2006/relationships/image" Target="../media/image17.png"/><Relationship Id="rId1" Type="http://schemas.openxmlformats.org/officeDocument/2006/relationships/tags" Target="../tags/tag32.xml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.xml"/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18.png"/><Relationship Id="rId1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19.png"/><Relationship Id="rId1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tags" Target="../tags/tag42.xml"/><Relationship Id="rId8" Type="http://schemas.openxmlformats.org/officeDocument/2006/relationships/tags" Target="../tags/tag41.xml"/><Relationship Id="rId7" Type="http://schemas.openxmlformats.org/officeDocument/2006/relationships/tags" Target="../tags/tag40.xml"/><Relationship Id="rId6" Type="http://schemas.openxmlformats.org/officeDocument/2006/relationships/tags" Target="../tags/tag39.xml"/><Relationship Id="rId5" Type="http://schemas.openxmlformats.org/officeDocument/2006/relationships/tags" Target="../tags/tag38.xml"/><Relationship Id="rId4" Type="http://schemas.openxmlformats.org/officeDocument/2006/relationships/tags" Target="../tags/tag37.xml"/><Relationship Id="rId3" Type="http://schemas.openxmlformats.org/officeDocument/2006/relationships/tags" Target="../tags/tag36.xml"/><Relationship Id="rId2" Type="http://schemas.openxmlformats.org/officeDocument/2006/relationships/tags" Target="../tags/tag35.xml"/><Relationship Id="rId15" Type="http://schemas.openxmlformats.org/officeDocument/2006/relationships/notesSlide" Target="../notesSlides/notesSlide19.xml"/><Relationship Id="rId14" Type="http://schemas.openxmlformats.org/officeDocument/2006/relationships/slideLayout" Target="../slideLayouts/slideLayout8.xml"/><Relationship Id="rId13" Type="http://schemas.openxmlformats.org/officeDocument/2006/relationships/image" Target="../media/image10.png"/><Relationship Id="rId12" Type="http://schemas.openxmlformats.org/officeDocument/2006/relationships/tags" Target="../tags/tag45.xml"/><Relationship Id="rId11" Type="http://schemas.openxmlformats.org/officeDocument/2006/relationships/tags" Target="../tags/tag44.xml"/><Relationship Id="rId10" Type="http://schemas.openxmlformats.org/officeDocument/2006/relationships/tags" Target="../tags/tag43.xml"/><Relationship Id="rId1" Type="http://schemas.openxmlformats.org/officeDocument/2006/relationships/tags" Target="../tags/tag34.xml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8.xml"/><Relationship Id="rId4" Type="http://schemas.openxmlformats.org/officeDocument/2006/relationships/image" Target="../media/image4.png"/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8.xml"/><Relationship Id="rId3" Type="http://schemas.openxmlformats.org/officeDocument/2006/relationships/image" Target="../media/image21.png"/><Relationship Id="rId2" Type="http://schemas.openxmlformats.org/officeDocument/2006/relationships/tags" Target="../tags/tag46.xml"/><Relationship Id="rId1" Type="http://schemas.openxmlformats.org/officeDocument/2006/relationships/image" Target="../media/image20.jpeg"/></Relationships>
</file>

<file path=ppt/slides/_rels/slide2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1.xml"/><Relationship Id="rId5" Type="http://schemas.openxmlformats.org/officeDocument/2006/relationships/slideLayout" Target="../slideLayouts/slideLayout8.xml"/><Relationship Id="rId4" Type="http://schemas.openxmlformats.org/officeDocument/2006/relationships/image" Target="../media/image10.png"/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25.png"/><Relationship Id="rId1" Type="http://schemas.openxmlformats.org/officeDocument/2006/relationships/image" Target="../media/image10.pn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8.xml"/><Relationship Id="rId3" Type="http://schemas.openxmlformats.org/officeDocument/2006/relationships/image" Target="../media/image26.jpeg"/><Relationship Id="rId2" Type="http://schemas.openxmlformats.org/officeDocument/2006/relationships/image" Target="../media/image10.png"/><Relationship Id="rId1" Type="http://schemas.openxmlformats.org/officeDocument/2006/relationships/tags" Target="../tags/tag47.xml"/></Relationships>
</file>

<file path=ppt/slides/_rels/slide2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4.xml"/><Relationship Id="rId6" Type="http://schemas.openxmlformats.org/officeDocument/2006/relationships/slideLayout" Target="../slideLayouts/slideLayout8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3" Type="http://schemas.openxmlformats.org/officeDocument/2006/relationships/image" Target="../media/image27.png"/><Relationship Id="rId2" Type="http://schemas.openxmlformats.org/officeDocument/2006/relationships/image" Target="../media/image10.png"/><Relationship Id="rId1" Type="http://schemas.openxmlformats.org/officeDocument/2006/relationships/tags" Target="../tags/tag48.xml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30.png"/><Relationship Id="rId1" Type="http://schemas.openxmlformats.org/officeDocument/2006/relationships/image" Target="../media/image10.pn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10.png"/><Relationship Id="rId1" Type="http://schemas.openxmlformats.org/officeDocument/2006/relationships/tags" Target="../tags/tag49.xml"/></Relationships>
</file>

<file path=ppt/slides/_rels/slide27.xml.rels><?xml version="1.0" encoding="UTF-8" standalone="yes"?>
<Relationships xmlns="http://schemas.openxmlformats.org/package/2006/relationships"><Relationship Id="rId9" Type="http://schemas.openxmlformats.org/officeDocument/2006/relationships/tags" Target="../tags/tag58.xml"/><Relationship Id="rId8" Type="http://schemas.openxmlformats.org/officeDocument/2006/relationships/tags" Target="../tags/tag57.xml"/><Relationship Id="rId7" Type="http://schemas.openxmlformats.org/officeDocument/2006/relationships/tags" Target="../tags/tag56.xml"/><Relationship Id="rId6" Type="http://schemas.openxmlformats.org/officeDocument/2006/relationships/tags" Target="../tags/tag55.xml"/><Relationship Id="rId5" Type="http://schemas.openxmlformats.org/officeDocument/2006/relationships/tags" Target="../tags/tag54.xml"/><Relationship Id="rId4" Type="http://schemas.openxmlformats.org/officeDocument/2006/relationships/tags" Target="../tags/tag53.xml"/><Relationship Id="rId3" Type="http://schemas.openxmlformats.org/officeDocument/2006/relationships/tags" Target="../tags/tag52.xml"/><Relationship Id="rId2" Type="http://schemas.openxmlformats.org/officeDocument/2006/relationships/tags" Target="../tags/tag51.xml"/><Relationship Id="rId15" Type="http://schemas.openxmlformats.org/officeDocument/2006/relationships/notesSlide" Target="../notesSlides/notesSlide27.xml"/><Relationship Id="rId14" Type="http://schemas.openxmlformats.org/officeDocument/2006/relationships/slideLayout" Target="../slideLayouts/slideLayout8.xml"/><Relationship Id="rId13" Type="http://schemas.openxmlformats.org/officeDocument/2006/relationships/image" Target="../media/image10.png"/><Relationship Id="rId12" Type="http://schemas.openxmlformats.org/officeDocument/2006/relationships/tags" Target="../tags/tag61.xml"/><Relationship Id="rId11" Type="http://schemas.openxmlformats.org/officeDocument/2006/relationships/tags" Target="../tags/tag60.xml"/><Relationship Id="rId10" Type="http://schemas.openxmlformats.org/officeDocument/2006/relationships/tags" Target="../tags/tag59.xml"/><Relationship Id="rId1" Type="http://schemas.openxmlformats.org/officeDocument/2006/relationships/tags" Target="../tags/tag50.xml"/></Relationships>
</file>

<file path=ppt/slides/_rels/slide2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8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0.png"/><Relationship Id="rId2" Type="http://schemas.openxmlformats.org/officeDocument/2006/relationships/tags" Target="../tags/tag63.xml"/><Relationship Id="rId1" Type="http://schemas.openxmlformats.org/officeDocument/2006/relationships/tags" Target="../tags/tag62.xml"/></Relationships>
</file>

<file path=ppt/slides/_rels/slide2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9.xml"/><Relationship Id="rId4" Type="http://schemas.openxmlformats.org/officeDocument/2006/relationships/slideLayout" Target="../slideLayouts/slideLayout8.xml"/><Relationship Id="rId3" Type="http://schemas.openxmlformats.org/officeDocument/2006/relationships/image" Target="../media/image31.png"/><Relationship Id="rId2" Type="http://schemas.openxmlformats.org/officeDocument/2006/relationships/image" Target="../media/image10.png"/><Relationship Id="rId1" Type="http://schemas.openxmlformats.org/officeDocument/2006/relationships/tags" Target="../tags/tag64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tags" Target="../tags/tag10.xml"/><Relationship Id="rId8" Type="http://schemas.openxmlformats.org/officeDocument/2006/relationships/tags" Target="../tags/tag9.xml"/><Relationship Id="rId7" Type="http://schemas.openxmlformats.org/officeDocument/2006/relationships/tags" Target="../tags/tag8.xml"/><Relationship Id="rId6" Type="http://schemas.openxmlformats.org/officeDocument/2006/relationships/tags" Target="../tags/tag7.xml"/><Relationship Id="rId5" Type="http://schemas.openxmlformats.org/officeDocument/2006/relationships/tags" Target="../tags/tag6.xml"/><Relationship Id="rId4" Type="http://schemas.openxmlformats.org/officeDocument/2006/relationships/tags" Target="../tags/tag5.xml"/><Relationship Id="rId3" Type="http://schemas.openxmlformats.org/officeDocument/2006/relationships/tags" Target="../tags/tag4.xml"/><Relationship Id="rId2" Type="http://schemas.openxmlformats.org/officeDocument/2006/relationships/tags" Target="../tags/tag3.xml"/><Relationship Id="rId16" Type="http://schemas.openxmlformats.org/officeDocument/2006/relationships/notesSlide" Target="../notesSlides/notesSlide3.xml"/><Relationship Id="rId15" Type="http://schemas.openxmlformats.org/officeDocument/2006/relationships/slideLayout" Target="../slideLayouts/slideLayout8.xml"/><Relationship Id="rId14" Type="http://schemas.openxmlformats.org/officeDocument/2006/relationships/image" Target="../media/image2.svg"/><Relationship Id="rId13" Type="http://schemas.openxmlformats.org/officeDocument/2006/relationships/image" Target="../media/image1.png"/><Relationship Id="rId12" Type="http://schemas.openxmlformats.org/officeDocument/2006/relationships/tags" Target="../tags/tag13.xml"/><Relationship Id="rId11" Type="http://schemas.openxmlformats.org/officeDocument/2006/relationships/tags" Target="../tags/tag12.xml"/><Relationship Id="rId10" Type="http://schemas.openxmlformats.org/officeDocument/2006/relationships/tags" Target="../tags/tag11.xml"/><Relationship Id="rId1" Type="http://schemas.openxmlformats.org/officeDocument/2006/relationships/tags" Target="../tags/tag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1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8.xml"/><Relationship Id="rId4" Type="http://schemas.openxmlformats.org/officeDocument/2006/relationships/image" Target="../media/image2.svg"/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8.xml"/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2.svg"/><Relationship Id="rId1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2.svg"/><Relationship Id="rId1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22.xml"/><Relationship Id="rId8" Type="http://schemas.openxmlformats.org/officeDocument/2006/relationships/tags" Target="../tags/tag21.xml"/><Relationship Id="rId7" Type="http://schemas.openxmlformats.org/officeDocument/2006/relationships/tags" Target="../tags/tag20.xml"/><Relationship Id="rId6" Type="http://schemas.openxmlformats.org/officeDocument/2006/relationships/tags" Target="../tags/tag19.xml"/><Relationship Id="rId5" Type="http://schemas.openxmlformats.org/officeDocument/2006/relationships/tags" Target="../tags/tag18.xml"/><Relationship Id="rId4" Type="http://schemas.openxmlformats.org/officeDocument/2006/relationships/tags" Target="../tags/tag17.xml"/><Relationship Id="rId3" Type="http://schemas.openxmlformats.org/officeDocument/2006/relationships/tags" Target="../tags/tag16.xml"/><Relationship Id="rId2" Type="http://schemas.openxmlformats.org/officeDocument/2006/relationships/tags" Target="../tags/tag15.xml"/><Relationship Id="rId16" Type="http://schemas.openxmlformats.org/officeDocument/2006/relationships/notesSlide" Target="../notesSlides/notesSlide8.xml"/><Relationship Id="rId15" Type="http://schemas.openxmlformats.org/officeDocument/2006/relationships/slideLayout" Target="../slideLayouts/slideLayout8.xml"/><Relationship Id="rId14" Type="http://schemas.openxmlformats.org/officeDocument/2006/relationships/image" Target="../media/image2.svg"/><Relationship Id="rId13" Type="http://schemas.openxmlformats.org/officeDocument/2006/relationships/image" Target="../media/image1.png"/><Relationship Id="rId12" Type="http://schemas.openxmlformats.org/officeDocument/2006/relationships/tags" Target="../tags/tag25.xml"/><Relationship Id="rId11" Type="http://schemas.openxmlformats.org/officeDocument/2006/relationships/tags" Target="../tags/tag24.xml"/><Relationship Id="rId10" Type="http://schemas.openxmlformats.org/officeDocument/2006/relationships/tags" Target="../tags/tag23.xml"/><Relationship Id="rId1" Type="http://schemas.openxmlformats.org/officeDocument/2006/relationships/tags" Target="../tags/tag14.xml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9"/>
          <p:cNvSpPr txBox="1"/>
          <p:nvPr/>
        </p:nvSpPr>
        <p:spPr>
          <a:xfrm>
            <a:off x="11178460" y="309390"/>
            <a:ext cx="453651" cy="118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下载 </a:t>
            </a:r>
            <a:r>
              <a:rPr lang="en-US" altLang="zh-CN" sz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http://www.1ppt.com/xiazai/</a:t>
            </a:r>
            <a:endParaRPr lang="en-US" altLang="zh-CN" sz="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Rectangle: Rounded Corners 25"/>
          <p:cNvSpPr/>
          <p:nvPr/>
        </p:nvSpPr>
        <p:spPr>
          <a:xfrm rot="18900000" flipH="1">
            <a:off x="4840792" y="-1366518"/>
            <a:ext cx="6554870" cy="881396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>
              <a:cs typeface="+mn-ea"/>
              <a:sym typeface="+mn-lt"/>
            </a:endParaRPr>
          </a:p>
        </p:txBody>
      </p:sp>
      <p:sp>
        <p:nvSpPr>
          <p:cNvPr id="9" name="Freeform: Shape 26"/>
          <p:cNvSpPr/>
          <p:nvPr/>
        </p:nvSpPr>
        <p:spPr>
          <a:xfrm rot="18900000" flipH="1">
            <a:off x="8126868" y="239531"/>
            <a:ext cx="6279749" cy="3157325"/>
          </a:xfrm>
          <a:custGeom>
            <a:avLst/>
            <a:gdLst>
              <a:gd name="connsiteX0" fmla="*/ 486951 w 3100723"/>
              <a:gd name="connsiteY0" fmla="*/ 463834 h 1558978"/>
              <a:gd name="connsiteX1" fmla="*/ 802606 w 3100723"/>
              <a:gd name="connsiteY1" fmla="*/ 333085 h 1558978"/>
              <a:gd name="connsiteX2" fmla="*/ 2298116 w 3100723"/>
              <a:gd name="connsiteY2" fmla="*/ 333085 h 1558978"/>
              <a:gd name="connsiteX3" fmla="*/ 2744519 w 3100723"/>
              <a:gd name="connsiteY3" fmla="*/ 779488 h 1558978"/>
              <a:gd name="connsiteX4" fmla="*/ 2298116 w 3100723"/>
              <a:gd name="connsiteY4" fmla="*/ 1225891 h 1558978"/>
              <a:gd name="connsiteX5" fmla="*/ 802606 w 3100723"/>
              <a:gd name="connsiteY5" fmla="*/ 1225891 h 1558978"/>
              <a:gd name="connsiteX6" fmla="*/ 356203 w 3100723"/>
              <a:gd name="connsiteY6" fmla="*/ 779488 h 1558978"/>
              <a:gd name="connsiteX7" fmla="*/ 486951 w 3100723"/>
              <a:gd name="connsiteY7" fmla="*/ 463834 h 1558978"/>
              <a:gd name="connsiteX8" fmla="*/ 0 w 3100723"/>
              <a:gd name="connsiteY8" fmla="*/ 779488 h 1558978"/>
              <a:gd name="connsiteX9" fmla="*/ 0 w 3100723"/>
              <a:gd name="connsiteY9" fmla="*/ 779489 h 1558978"/>
              <a:gd name="connsiteX10" fmla="*/ 0 w 3100723"/>
              <a:gd name="connsiteY10" fmla="*/ 779488 h 1558978"/>
              <a:gd name="connsiteX11" fmla="*/ 228307 w 3100723"/>
              <a:gd name="connsiteY11" fmla="*/ 228307 h 1558978"/>
              <a:gd name="connsiteX12" fmla="*/ 15836 w 3100723"/>
              <a:gd name="connsiteY12" fmla="*/ 622395 h 1558978"/>
              <a:gd name="connsiteX13" fmla="*/ 0 w 3100723"/>
              <a:gd name="connsiteY13" fmla="*/ 779488 h 1558978"/>
              <a:gd name="connsiteX14" fmla="*/ 15836 w 3100723"/>
              <a:gd name="connsiteY14" fmla="*/ 936582 h 1558978"/>
              <a:gd name="connsiteX15" fmla="*/ 779489 w 3100723"/>
              <a:gd name="connsiteY15" fmla="*/ 1558977 h 1558978"/>
              <a:gd name="connsiteX16" fmla="*/ 2321233 w 3100723"/>
              <a:gd name="connsiteY16" fmla="*/ 1558978 h 1558978"/>
              <a:gd name="connsiteX17" fmla="*/ 3100722 w 3100723"/>
              <a:gd name="connsiteY17" fmla="*/ 779489 h 1558978"/>
              <a:gd name="connsiteX18" fmla="*/ 3100723 w 3100723"/>
              <a:gd name="connsiteY18" fmla="*/ 779489 h 1558978"/>
              <a:gd name="connsiteX19" fmla="*/ 2321234 w 3100723"/>
              <a:gd name="connsiteY19" fmla="*/ 0 h 1558978"/>
              <a:gd name="connsiteX20" fmla="*/ 779489 w 3100723"/>
              <a:gd name="connsiteY20" fmla="*/ 0 h 1558978"/>
              <a:gd name="connsiteX21" fmla="*/ 228307 w 3100723"/>
              <a:gd name="connsiteY21" fmla="*/ 228307 h 1558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100723" h="1558978">
                <a:moveTo>
                  <a:pt x="486951" y="463834"/>
                </a:moveTo>
                <a:cubicBezTo>
                  <a:pt x="567734" y="383050"/>
                  <a:pt x="679335" y="333085"/>
                  <a:pt x="802606" y="333085"/>
                </a:cubicBezTo>
                <a:lnTo>
                  <a:pt x="2298116" y="333085"/>
                </a:lnTo>
                <a:cubicBezTo>
                  <a:pt x="2544658" y="333085"/>
                  <a:pt x="2744519" y="532946"/>
                  <a:pt x="2744519" y="779488"/>
                </a:cubicBezTo>
                <a:cubicBezTo>
                  <a:pt x="2744519" y="1026030"/>
                  <a:pt x="2544658" y="1225891"/>
                  <a:pt x="2298116" y="1225891"/>
                </a:cubicBezTo>
                <a:lnTo>
                  <a:pt x="802606" y="1225891"/>
                </a:lnTo>
                <a:cubicBezTo>
                  <a:pt x="556064" y="1225891"/>
                  <a:pt x="356203" y="1026030"/>
                  <a:pt x="356203" y="779488"/>
                </a:cubicBezTo>
                <a:cubicBezTo>
                  <a:pt x="356203" y="656217"/>
                  <a:pt x="406168" y="544616"/>
                  <a:pt x="486951" y="463834"/>
                </a:cubicBezTo>
                <a:close/>
                <a:moveTo>
                  <a:pt x="0" y="779488"/>
                </a:moveTo>
                <a:lnTo>
                  <a:pt x="0" y="779489"/>
                </a:lnTo>
                <a:lnTo>
                  <a:pt x="0" y="779488"/>
                </a:lnTo>
                <a:close/>
                <a:moveTo>
                  <a:pt x="228307" y="228307"/>
                </a:moveTo>
                <a:cubicBezTo>
                  <a:pt x="122512" y="334102"/>
                  <a:pt x="46987" y="470166"/>
                  <a:pt x="15836" y="622395"/>
                </a:cubicBezTo>
                <a:lnTo>
                  <a:pt x="0" y="779488"/>
                </a:lnTo>
                <a:lnTo>
                  <a:pt x="15836" y="936582"/>
                </a:lnTo>
                <a:cubicBezTo>
                  <a:pt x="88521" y="1291782"/>
                  <a:pt x="402802" y="1558977"/>
                  <a:pt x="779489" y="1558977"/>
                </a:cubicBezTo>
                <a:lnTo>
                  <a:pt x="2321233" y="1558978"/>
                </a:lnTo>
                <a:cubicBezTo>
                  <a:pt x="2751733" y="1558978"/>
                  <a:pt x="3100722" y="1209989"/>
                  <a:pt x="3100722" y="779489"/>
                </a:cubicBezTo>
                <a:lnTo>
                  <a:pt x="3100723" y="779489"/>
                </a:lnTo>
                <a:cubicBezTo>
                  <a:pt x="3100723" y="348989"/>
                  <a:pt x="2751734" y="0"/>
                  <a:pt x="2321234" y="0"/>
                </a:cubicBezTo>
                <a:lnTo>
                  <a:pt x="779489" y="0"/>
                </a:lnTo>
                <a:cubicBezTo>
                  <a:pt x="564239" y="0"/>
                  <a:pt x="369367" y="87247"/>
                  <a:pt x="228307" y="228307"/>
                </a:cubicBezTo>
                <a:close/>
              </a:path>
            </a:pathLst>
          </a:custGeom>
          <a:solidFill>
            <a:srgbClr val="2883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cs typeface="+mn-ea"/>
              <a:sym typeface="+mn-lt"/>
            </a:endParaRPr>
          </a:p>
        </p:txBody>
      </p:sp>
      <p:sp>
        <p:nvSpPr>
          <p:cNvPr id="11" name="Rectangle: Rounded Corners 25"/>
          <p:cNvSpPr/>
          <p:nvPr/>
        </p:nvSpPr>
        <p:spPr>
          <a:xfrm rot="18900000" flipH="1">
            <a:off x="-3841602" y="2688280"/>
            <a:ext cx="6554870" cy="881396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>
              <a:cs typeface="+mn-ea"/>
              <a:sym typeface="+mn-lt"/>
            </a:endParaRPr>
          </a:p>
        </p:txBody>
      </p:sp>
      <p:sp>
        <p:nvSpPr>
          <p:cNvPr id="12" name="Rectangle: Rounded Corners 25"/>
          <p:cNvSpPr/>
          <p:nvPr/>
        </p:nvSpPr>
        <p:spPr>
          <a:xfrm rot="18900000" flipH="1">
            <a:off x="8535616" y="4187114"/>
            <a:ext cx="8285244" cy="881396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>
              <a:cs typeface="+mn-ea"/>
              <a:sym typeface="+mn-lt"/>
            </a:endParaRPr>
          </a:p>
        </p:txBody>
      </p:sp>
      <p:sp>
        <p:nvSpPr>
          <p:cNvPr id="13" name="Rectangle: Rounded Corners 7"/>
          <p:cNvSpPr/>
          <p:nvPr/>
        </p:nvSpPr>
        <p:spPr>
          <a:xfrm>
            <a:off x="1394278" y="5054141"/>
            <a:ext cx="1341347" cy="429739"/>
          </a:xfrm>
          <a:prstGeom prst="roundRect">
            <a:avLst>
              <a:gd name="adj" fmla="val 50000"/>
            </a:avLst>
          </a:prstGeom>
          <a:solidFill>
            <a:srgbClr val="2883B0"/>
          </a:solidFill>
          <a:ln>
            <a:noFill/>
          </a:ln>
          <a:effectLst>
            <a:outerShdw blurRad="254000" dist="63500" dir="5400000" algn="t" rotWithShape="0">
              <a:schemeClr val="tx1">
                <a:lumMod val="85000"/>
                <a:lumOff val="1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id-ID" sz="1400" dirty="0">
                <a:cs typeface="+mn-ea"/>
                <a:sym typeface="+mn-lt"/>
              </a:rPr>
              <a:t>2023.10.26</a:t>
            </a:r>
            <a:endParaRPr lang="id-ID" sz="1400" dirty="0">
              <a:cs typeface="+mn-ea"/>
              <a:sym typeface="+mn-lt"/>
            </a:endParaRPr>
          </a:p>
        </p:txBody>
      </p:sp>
      <p:sp>
        <p:nvSpPr>
          <p:cNvPr id="14" name="Title 5"/>
          <p:cNvSpPr txBox="1"/>
          <p:nvPr/>
        </p:nvSpPr>
        <p:spPr>
          <a:xfrm>
            <a:off x="1373505" y="2132965"/>
            <a:ext cx="7747000" cy="6502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基于ChatGPT的</a:t>
            </a:r>
            <a:endParaRPr lang="zh-CN" altLang="en-US" sz="3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301750" y="2759710"/>
            <a:ext cx="8914765" cy="1160145"/>
          </a:xfrm>
          <a:prstGeom prst="rect">
            <a:avLst/>
          </a:prstGeom>
          <a:solidFill>
            <a:schemeClr val="tx1">
              <a:alpha val="0"/>
            </a:schemeClr>
          </a:solidFill>
          <a:effectLst/>
        </p:spPr>
        <p:txBody>
          <a:bodyPr wrap="square" rtlCol="0">
            <a:noAutofit/>
          </a:bodyPr>
          <a:lstStyle>
            <a:defPPr>
              <a:defRPr lang="zh-CN"/>
            </a:defPPr>
            <a:lvl1pPr>
              <a:defRPr sz="480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defRPr>
            </a:lvl1pPr>
          </a:lstStyle>
          <a:p>
            <a:r>
              <a:rPr sz="5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自然语言</a:t>
            </a:r>
            <a:r>
              <a:rPr sz="5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时空数据分析系统</a:t>
            </a:r>
            <a:endParaRPr sz="54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419743" y="3747119"/>
            <a:ext cx="6481794" cy="70134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defTabSz="457200">
              <a:lnSpc>
                <a:spcPct val="130000"/>
              </a:lnSpc>
              <a:defRPr sz="1200">
                <a:solidFill>
                  <a:schemeClr val="bg1">
                    <a:lumMod val="50000"/>
                  </a:schemeClr>
                </a:solidFill>
                <a:latin typeface="Source Han Sans CN Normal" panose="020B0400000000000000" pitchFamily="34" charset="-128"/>
                <a:ea typeface="Source Han Sans CN Normal" panose="020B0400000000000000" pitchFamily="34" charset="-128"/>
              </a:defRPr>
            </a:lvl1pPr>
          </a:lstStyle>
          <a:p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项目成员：伦天乐 苏军又 陶毅诚</a:t>
            </a:r>
            <a:endParaRPr lang="zh-CN" altLang="en-US" sz="16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指导老师：宋轩 范子沛</a:t>
            </a:r>
            <a:endParaRPr lang="zh-CN" altLang="en-US" sz="16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ea"/>
            </a:endParaRPr>
          </a:p>
        </p:txBody>
      </p:sp>
      <p:pic>
        <p:nvPicPr>
          <p:cNvPr id="4" name="图形 3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519467" y="309490"/>
            <a:ext cx="3057110" cy="561730"/>
          </a:xfrm>
          <a:prstGeom prst="rect">
            <a:avLst/>
          </a:prstGeom>
        </p:spPr>
      </p:pic>
      <p:pic>
        <p:nvPicPr>
          <p:cNvPr id="2" name="Picture 3" descr="Imag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584" r="77221" b="1"/>
          <a:stretch>
            <a:fillRect/>
          </a:stretch>
        </p:blipFill>
        <p:spPr>
          <a:xfrm>
            <a:off x="3817359" y="303397"/>
            <a:ext cx="510019" cy="576496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3" descr="Imag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83"/>
          <a:stretch>
            <a:fillRect/>
          </a:stretch>
        </p:blipFill>
        <p:spPr>
          <a:xfrm>
            <a:off x="4202362" y="417881"/>
            <a:ext cx="1807260" cy="56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-3556201" y="-3004845"/>
            <a:ext cx="21720256" cy="11638106"/>
            <a:chOff x="-3556201" y="-3004845"/>
            <a:chExt cx="21720256" cy="11638106"/>
          </a:xfrm>
        </p:grpSpPr>
        <p:sp>
          <p:nvSpPr>
            <p:cNvPr id="4" name="Rectangle: Rounded Corners 25"/>
            <p:cNvSpPr/>
            <p:nvPr/>
          </p:nvSpPr>
          <p:spPr>
            <a:xfrm rot="18900000" flipH="1">
              <a:off x="435860" y="7321294"/>
              <a:ext cx="6554870" cy="88139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>
                <a:cs typeface="+mn-ea"/>
                <a:sym typeface="+mn-lt"/>
              </a:endParaRPr>
            </a:p>
          </p:txBody>
        </p:sp>
        <p:sp>
          <p:nvSpPr>
            <p:cNvPr id="5" name="Rectangle: Rounded Corners 25"/>
            <p:cNvSpPr/>
            <p:nvPr/>
          </p:nvSpPr>
          <p:spPr>
            <a:xfrm rot="18900000" flipH="1">
              <a:off x="8914565" y="-1866880"/>
              <a:ext cx="6554870" cy="88139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>
                <a:cs typeface="+mn-ea"/>
                <a:sym typeface="+mn-lt"/>
              </a:endParaRPr>
            </a:p>
          </p:txBody>
        </p:sp>
        <p:sp>
          <p:nvSpPr>
            <p:cNvPr id="6" name="Rectangle: Rounded Corners 25"/>
            <p:cNvSpPr/>
            <p:nvPr/>
          </p:nvSpPr>
          <p:spPr>
            <a:xfrm rot="18900000" flipH="1">
              <a:off x="9878811" y="2540350"/>
              <a:ext cx="8285244" cy="88139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>
                <a:cs typeface="+mn-ea"/>
                <a:sym typeface="+mn-lt"/>
              </a:endParaRPr>
            </a:p>
          </p:txBody>
        </p:sp>
        <p:sp>
          <p:nvSpPr>
            <p:cNvPr id="7" name="Freeform: Shape 26"/>
            <p:cNvSpPr/>
            <p:nvPr/>
          </p:nvSpPr>
          <p:spPr>
            <a:xfrm rot="18900000" flipH="1">
              <a:off x="-3556201" y="5475936"/>
              <a:ext cx="6279749" cy="3157325"/>
            </a:xfrm>
            <a:custGeom>
              <a:avLst/>
              <a:gdLst>
                <a:gd name="connsiteX0" fmla="*/ 486951 w 3100723"/>
                <a:gd name="connsiteY0" fmla="*/ 463834 h 1558978"/>
                <a:gd name="connsiteX1" fmla="*/ 802606 w 3100723"/>
                <a:gd name="connsiteY1" fmla="*/ 333085 h 1558978"/>
                <a:gd name="connsiteX2" fmla="*/ 2298116 w 3100723"/>
                <a:gd name="connsiteY2" fmla="*/ 333085 h 1558978"/>
                <a:gd name="connsiteX3" fmla="*/ 2744519 w 3100723"/>
                <a:gd name="connsiteY3" fmla="*/ 779488 h 1558978"/>
                <a:gd name="connsiteX4" fmla="*/ 2298116 w 3100723"/>
                <a:gd name="connsiteY4" fmla="*/ 1225891 h 1558978"/>
                <a:gd name="connsiteX5" fmla="*/ 802606 w 3100723"/>
                <a:gd name="connsiteY5" fmla="*/ 1225891 h 1558978"/>
                <a:gd name="connsiteX6" fmla="*/ 356203 w 3100723"/>
                <a:gd name="connsiteY6" fmla="*/ 779488 h 1558978"/>
                <a:gd name="connsiteX7" fmla="*/ 486951 w 3100723"/>
                <a:gd name="connsiteY7" fmla="*/ 463834 h 1558978"/>
                <a:gd name="connsiteX8" fmla="*/ 0 w 3100723"/>
                <a:gd name="connsiteY8" fmla="*/ 779488 h 1558978"/>
                <a:gd name="connsiteX9" fmla="*/ 0 w 3100723"/>
                <a:gd name="connsiteY9" fmla="*/ 779489 h 1558978"/>
                <a:gd name="connsiteX10" fmla="*/ 0 w 3100723"/>
                <a:gd name="connsiteY10" fmla="*/ 779488 h 1558978"/>
                <a:gd name="connsiteX11" fmla="*/ 228307 w 3100723"/>
                <a:gd name="connsiteY11" fmla="*/ 228307 h 1558978"/>
                <a:gd name="connsiteX12" fmla="*/ 15836 w 3100723"/>
                <a:gd name="connsiteY12" fmla="*/ 622395 h 1558978"/>
                <a:gd name="connsiteX13" fmla="*/ 0 w 3100723"/>
                <a:gd name="connsiteY13" fmla="*/ 779488 h 1558978"/>
                <a:gd name="connsiteX14" fmla="*/ 15836 w 3100723"/>
                <a:gd name="connsiteY14" fmla="*/ 936582 h 1558978"/>
                <a:gd name="connsiteX15" fmla="*/ 779489 w 3100723"/>
                <a:gd name="connsiteY15" fmla="*/ 1558977 h 1558978"/>
                <a:gd name="connsiteX16" fmla="*/ 2321233 w 3100723"/>
                <a:gd name="connsiteY16" fmla="*/ 1558978 h 1558978"/>
                <a:gd name="connsiteX17" fmla="*/ 3100722 w 3100723"/>
                <a:gd name="connsiteY17" fmla="*/ 779489 h 1558978"/>
                <a:gd name="connsiteX18" fmla="*/ 3100723 w 3100723"/>
                <a:gd name="connsiteY18" fmla="*/ 779489 h 1558978"/>
                <a:gd name="connsiteX19" fmla="*/ 2321234 w 3100723"/>
                <a:gd name="connsiteY19" fmla="*/ 0 h 1558978"/>
                <a:gd name="connsiteX20" fmla="*/ 779489 w 3100723"/>
                <a:gd name="connsiteY20" fmla="*/ 0 h 1558978"/>
                <a:gd name="connsiteX21" fmla="*/ 228307 w 3100723"/>
                <a:gd name="connsiteY21" fmla="*/ 228307 h 1558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100723" h="1558978">
                  <a:moveTo>
                    <a:pt x="486951" y="463834"/>
                  </a:moveTo>
                  <a:cubicBezTo>
                    <a:pt x="567734" y="383050"/>
                    <a:pt x="679335" y="333085"/>
                    <a:pt x="802606" y="333085"/>
                  </a:cubicBezTo>
                  <a:lnTo>
                    <a:pt x="2298116" y="333085"/>
                  </a:lnTo>
                  <a:cubicBezTo>
                    <a:pt x="2544658" y="333085"/>
                    <a:pt x="2744519" y="532946"/>
                    <a:pt x="2744519" y="779488"/>
                  </a:cubicBezTo>
                  <a:cubicBezTo>
                    <a:pt x="2744519" y="1026030"/>
                    <a:pt x="2544658" y="1225891"/>
                    <a:pt x="2298116" y="1225891"/>
                  </a:cubicBezTo>
                  <a:lnTo>
                    <a:pt x="802606" y="1225891"/>
                  </a:lnTo>
                  <a:cubicBezTo>
                    <a:pt x="556064" y="1225891"/>
                    <a:pt x="356203" y="1026030"/>
                    <a:pt x="356203" y="779488"/>
                  </a:cubicBezTo>
                  <a:cubicBezTo>
                    <a:pt x="356203" y="656217"/>
                    <a:pt x="406168" y="544616"/>
                    <a:pt x="486951" y="463834"/>
                  </a:cubicBezTo>
                  <a:close/>
                  <a:moveTo>
                    <a:pt x="0" y="779488"/>
                  </a:moveTo>
                  <a:lnTo>
                    <a:pt x="0" y="779489"/>
                  </a:lnTo>
                  <a:lnTo>
                    <a:pt x="0" y="779488"/>
                  </a:lnTo>
                  <a:close/>
                  <a:moveTo>
                    <a:pt x="228307" y="228307"/>
                  </a:moveTo>
                  <a:cubicBezTo>
                    <a:pt x="122512" y="334102"/>
                    <a:pt x="46987" y="470166"/>
                    <a:pt x="15836" y="622395"/>
                  </a:cubicBezTo>
                  <a:lnTo>
                    <a:pt x="0" y="779488"/>
                  </a:lnTo>
                  <a:lnTo>
                    <a:pt x="15836" y="936582"/>
                  </a:lnTo>
                  <a:cubicBezTo>
                    <a:pt x="88521" y="1291782"/>
                    <a:pt x="402802" y="1558977"/>
                    <a:pt x="779489" y="1558977"/>
                  </a:cubicBezTo>
                  <a:lnTo>
                    <a:pt x="2321233" y="1558978"/>
                  </a:lnTo>
                  <a:cubicBezTo>
                    <a:pt x="2751733" y="1558978"/>
                    <a:pt x="3100722" y="1209989"/>
                    <a:pt x="3100722" y="779489"/>
                  </a:cubicBezTo>
                  <a:lnTo>
                    <a:pt x="3100723" y="779489"/>
                  </a:lnTo>
                  <a:cubicBezTo>
                    <a:pt x="3100723" y="348989"/>
                    <a:pt x="2751734" y="0"/>
                    <a:pt x="2321234" y="0"/>
                  </a:cubicBezTo>
                  <a:lnTo>
                    <a:pt x="779489" y="0"/>
                  </a:lnTo>
                  <a:cubicBezTo>
                    <a:pt x="564239" y="0"/>
                    <a:pt x="369367" y="87247"/>
                    <a:pt x="228307" y="228307"/>
                  </a:cubicBezTo>
                  <a:close/>
                </a:path>
              </a:pathLst>
            </a:custGeom>
            <a:solidFill>
              <a:srgbClr val="2883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cs typeface="+mn-ea"/>
                <a:sym typeface="+mn-lt"/>
              </a:endParaRPr>
            </a:p>
          </p:txBody>
        </p:sp>
        <p:sp>
          <p:nvSpPr>
            <p:cNvPr id="8" name="Freeform: Shape 26"/>
            <p:cNvSpPr/>
            <p:nvPr/>
          </p:nvSpPr>
          <p:spPr>
            <a:xfrm rot="18900000" flipH="1">
              <a:off x="-1494941" y="-3004845"/>
              <a:ext cx="6279749" cy="3157325"/>
            </a:xfrm>
            <a:custGeom>
              <a:avLst/>
              <a:gdLst>
                <a:gd name="connsiteX0" fmla="*/ 486951 w 3100723"/>
                <a:gd name="connsiteY0" fmla="*/ 463834 h 1558978"/>
                <a:gd name="connsiteX1" fmla="*/ 802606 w 3100723"/>
                <a:gd name="connsiteY1" fmla="*/ 333085 h 1558978"/>
                <a:gd name="connsiteX2" fmla="*/ 2298116 w 3100723"/>
                <a:gd name="connsiteY2" fmla="*/ 333085 h 1558978"/>
                <a:gd name="connsiteX3" fmla="*/ 2744519 w 3100723"/>
                <a:gd name="connsiteY3" fmla="*/ 779488 h 1558978"/>
                <a:gd name="connsiteX4" fmla="*/ 2298116 w 3100723"/>
                <a:gd name="connsiteY4" fmla="*/ 1225891 h 1558978"/>
                <a:gd name="connsiteX5" fmla="*/ 802606 w 3100723"/>
                <a:gd name="connsiteY5" fmla="*/ 1225891 h 1558978"/>
                <a:gd name="connsiteX6" fmla="*/ 356203 w 3100723"/>
                <a:gd name="connsiteY6" fmla="*/ 779488 h 1558978"/>
                <a:gd name="connsiteX7" fmla="*/ 486951 w 3100723"/>
                <a:gd name="connsiteY7" fmla="*/ 463834 h 1558978"/>
                <a:gd name="connsiteX8" fmla="*/ 0 w 3100723"/>
                <a:gd name="connsiteY8" fmla="*/ 779488 h 1558978"/>
                <a:gd name="connsiteX9" fmla="*/ 0 w 3100723"/>
                <a:gd name="connsiteY9" fmla="*/ 779489 h 1558978"/>
                <a:gd name="connsiteX10" fmla="*/ 0 w 3100723"/>
                <a:gd name="connsiteY10" fmla="*/ 779488 h 1558978"/>
                <a:gd name="connsiteX11" fmla="*/ 228307 w 3100723"/>
                <a:gd name="connsiteY11" fmla="*/ 228307 h 1558978"/>
                <a:gd name="connsiteX12" fmla="*/ 15836 w 3100723"/>
                <a:gd name="connsiteY12" fmla="*/ 622395 h 1558978"/>
                <a:gd name="connsiteX13" fmla="*/ 0 w 3100723"/>
                <a:gd name="connsiteY13" fmla="*/ 779488 h 1558978"/>
                <a:gd name="connsiteX14" fmla="*/ 15836 w 3100723"/>
                <a:gd name="connsiteY14" fmla="*/ 936582 h 1558978"/>
                <a:gd name="connsiteX15" fmla="*/ 779489 w 3100723"/>
                <a:gd name="connsiteY15" fmla="*/ 1558977 h 1558978"/>
                <a:gd name="connsiteX16" fmla="*/ 2321233 w 3100723"/>
                <a:gd name="connsiteY16" fmla="*/ 1558978 h 1558978"/>
                <a:gd name="connsiteX17" fmla="*/ 3100722 w 3100723"/>
                <a:gd name="connsiteY17" fmla="*/ 779489 h 1558978"/>
                <a:gd name="connsiteX18" fmla="*/ 3100723 w 3100723"/>
                <a:gd name="connsiteY18" fmla="*/ 779489 h 1558978"/>
                <a:gd name="connsiteX19" fmla="*/ 2321234 w 3100723"/>
                <a:gd name="connsiteY19" fmla="*/ 0 h 1558978"/>
                <a:gd name="connsiteX20" fmla="*/ 779489 w 3100723"/>
                <a:gd name="connsiteY20" fmla="*/ 0 h 1558978"/>
                <a:gd name="connsiteX21" fmla="*/ 228307 w 3100723"/>
                <a:gd name="connsiteY21" fmla="*/ 228307 h 1558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100723" h="1558978">
                  <a:moveTo>
                    <a:pt x="486951" y="463834"/>
                  </a:moveTo>
                  <a:cubicBezTo>
                    <a:pt x="567734" y="383050"/>
                    <a:pt x="679335" y="333085"/>
                    <a:pt x="802606" y="333085"/>
                  </a:cubicBezTo>
                  <a:lnTo>
                    <a:pt x="2298116" y="333085"/>
                  </a:lnTo>
                  <a:cubicBezTo>
                    <a:pt x="2544658" y="333085"/>
                    <a:pt x="2744519" y="532946"/>
                    <a:pt x="2744519" y="779488"/>
                  </a:cubicBezTo>
                  <a:cubicBezTo>
                    <a:pt x="2744519" y="1026030"/>
                    <a:pt x="2544658" y="1225891"/>
                    <a:pt x="2298116" y="1225891"/>
                  </a:cubicBezTo>
                  <a:lnTo>
                    <a:pt x="802606" y="1225891"/>
                  </a:lnTo>
                  <a:cubicBezTo>
                    <a:pt x="556064" y="1225891"/>
                    <a:pt x="356203" y="1026030"/>
                    <a:pt x="356203" y="779488"/>
                  </a:cubicBezTo>
                  <a:cubicBezTo>
                    <a:pt x="356203" y="656217"/>
                    <a:pt x="406168" y="544616"/>
                    <a:pt x="486951" y="463834"/>
                  </a:cubicBezTo>
                  <a:close/>
                  <a:moveTo>
                    <a:pt x="0" y="779488"/>
                  </a:moveTo>
                  <a:lnTo>
                    <a:pt x="0" y="779489"/>
                  </a:lnTo>
                  <a:lnTo>
                    <a:pt x="0" y="779488"/>
                  </a:lnTo>
                  <a:close/>
                  <a:moveTo>
                    <a:pt x="228307" y="228307"/>
                  </a:moveTo>
                  <a:cubicBezTo>
                    <a:pt x="122512" y="334102"/>
                    <a:pt x="46987" y="470166"/>
                    <a:pt x="15836" y="622395"/>
                  </a:cubicBezTo>
                  <a:lnTo>
                    <a:pt x="0" y="779488"/>
                  </a:lnTo>
                  <a:lnTo>
                    <a:pt x="15836" y="936582"/>
                  </a:lnTo>
                  <a:cubicBezTo>
                    <a:pt x="88521" y="1291782"/>
                    <a:pt x="402802" y="1558977"/>
                    <a:pt x="779489" y="1558977"/>
                  </a:cubicBezTo>
                  <a:lnTo>
                    <a:pt x="2321233" y="1558978"/>
                  </a:lnTo>
                  <a:cubicBezTo>
                    <a:pt x="2751733" y="1558978"/>
                    <a:pt x="3100722" y="1209989"/>
                    <a:pt x="3100722" y="779489"/>
                  </a:cubicBezTo>
                  <a:lnTo>
                    <a:pt x="3100723" y="779489"/>
                  </a:lnTo>
                  <a:cubicBezTo>
                    <a:pt x="3100723" y="348989"/>
                    <a:pt x="2751734" y="0"/>
                    <a:pt x="2321234" y="0"/>
                  </a:cubicBezTo>
                  <a:lnTo>
                    <a:pt x="779489" y="0"/>
                  </a:lnTo>
                  <a:cubicBezTo>
                    <a:pt x="564239" y="0"/>
                    <a:pt x="369367" y="87247"/>
                    <a:pt x="228307" y="228307"/>
                  </a:cubicBezTo>
                  <a:close/>
                </a:path>
              </a:pathLst>
            </a:custGeom>
            <a:solidFill>
              <a:srgbClr val="2883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cs typeface="+mn-ea"/>
                <a:sym typeface="+mn-lt"/>
              </a:endParaRPr>
            </a:p>
          </p:txBody>
        </p:sp>
        <p:sp>
          <p:nvSpPr>
            <p:cNvPr id="9" name="PA-文本框 6"/>
            <p:cNvSpPr txBox="1"/>
            <p:nvPr>
              <p:custDataLst>
                <p:tags r:id="rId1"/>
              </p:custDataLst>
            </p:nvPr>
          </p:nvSpPr>
          <p:spPr>
            <a:xfrm>
              <a:off x="7345680" y="652869"/>
              <a:ext cx="267970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4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ReAct</a:t>
              </a:r>
              <a:endParaRPr lang="en-US" altLang="zh-CN" sz="4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sp>
        <p:nvSpPr>
          <p:cNvPr id="12" name="TextBox 9"/>
          <p:cNvSpPr txBox="1"/>
          <p:nvPr/>
        </p:nvSpPr>
        <p:spPr>
          <a:xfrm>
            <a:off x="7345680" y="1670050"/>
            <a:ext cx="4194810" cy="3670300"/>
          </a:xfrm>
          <a:prstGeom prst="rect">
            <a:avLst/>
          </a:prstGeom>
        </p:spPr>
        <p:txBody>
          <a:bodyPr wrap="square">
            <a:noAutofit/>
          </a:bodyPr>
          <a:lstStyle>
            <a:defPPr>
              <a:defRPr lang="zh-CN"/>
            </a:defPPr>
            <a:lvl1pPr defTabSz="457200">
              <a:lnSpc>
                <a:spcPct val="130000"/>
              </a:lnSpc>
              <a:defRPr sz="1200">
                <a:solidFill>
                  <a:schemeClr val="bg1">
                    <a:lumMod val="50000"/>
                  </a:schemeClr>
                </a:solidFill>
                <a:latin typeface="Source Han Sans CN Normal" panose="020B0400000000000000" pitchFamily="34" charset="-128"/>
                <a:ea typeface="Source Han Sans CN Normal" panose="020B0400000000000000" pitchFamily="34" charset="-128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ReAct</a:t>
            </a: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是一种调用</a:t>
            </a:r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LLM</a:t>
            </a: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的策略和方法，将其应用于各种语言和决策任务，可以提高大模型的可解释性和可信度。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使用语言生成模型（LLMs）交替生成</a:t>
            </a: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latin typeface="+mn-lt"/>
                <a:ea typeface="+mn-ea"/>
                <a:cs typeface="+mn-ea"/>
                <a:sym typeface="+mn-lt"/>
              </a:rPr>
              <a:t>推理过程</a:t>
            </a: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和</a:t>
            </a: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latin typeface="+mn-lt"/>
                <a:ea typeface="+mn-ea"/>
                <a:cs typeface="+mn-ea"/>
                <a:sym typeface="+mn-lt"/>
              </a:rPr>
              <a:t>任务特定操作</a:t>
            </a: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的应用，从而在二者之间实现更大的协同作用：推理过程帮助模型诱导、跟踪和更新操作计划，以及处理异常情况，而操作则使其能够与外部来源（如知识库或环境）交互并获取额外信息。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" name="PA-圆角矩形 1"/>
          <p:cNvSpPr/>
          <p:nvPr>
            <p:custDataLst>
              <p:tags r:id="rId2"/>
            </p:custDataLst>
          </p:nvPr>
        </p:nvSpPr>
        <p:spPr>
          <a:xfrm rot="5400000">
            <a:off x="6249354" y="3444505"/>
            <a:ext cx="1610096" cy="154193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2" name="图片 1" descr="iShot_2023-10-24_11.46.0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730" y="1037590"/>
            <a:ext cx="6637655" cy="5671820"/>
          </a:xfrm>
          <a:prstGeom prst="rect">
            <a:avLst/>
          </a:prstGeom>
        </p:spPr>
      </p:pic>
      <p:pic>
        <p:nvPicPr>
          <p:cNvPr id="14" name="图形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467" y="309490"/>
            <a:ext cx="3057110" cy="56173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-3966084" y="-3004845"/>
            <a:ext cx="22130139" cy="11278161"/>
            <a:chOff x="-3966084" y="-3004845"/>
            <a:chExt cx="22130139" cy="11278161"/>
          </a:xfrm>
        </p:grpSpPr>
        <p:sp>
          <p:nvSpPr>
            <p:cNvPr id="11" name="Rectangle: Rounded Corners 25"/>
            <p:cNvSpPr/>
            <p:nvPr/>
          </p:nvSpPr>
          <p:spPr>
            <a:xfrm rot="18900000" flipH="1">
              <a:off x="-3966084" y="7391920"/>
              <a:ext cx="6554870" cy="88139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>
                <a:cs typeface="+mn-ea"/>
                <a:sym typeface="+mn-lt"/>
              </a:endParaRPr>
            </a:p>
          </p:txBody>
        </p:sp>
        <p:sp>
          <p:nvSpPr>
            <p:cNvPr id="12" name="Rectangle: Rounded Corners 25"/>
            <p:cNvSpPr/>
            <p:nvPr/>
          </p:nvSpPr>
          <p:spPr>
            <a:xfrm rot="18900000" flipH="1">
              <a:off x="8914565" y="-1866880"/>
              <a:ext cx="6554870" cy="88139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>
                <a:cs typeface="+mn-ea"/>
                <a:sym typeface="+mn-lt"/>
              </a:endParaRPr>
            </a:p>
          </p:txBody>
        </p:sp>
        <p:sp>
          <p:nvSpPr>
            <p:cNvPr id="13" name="Rectangle: Rounded Corners 25"/>
            <p:cNvSpPr/>
            <p:nvPr/>
          </p:nvSpPr>
          <p:spPr>
            <a:xfrm rot="18900000" flipH="1">
              <a:off x="9878811" y="2540350"/>
              <a:ext cx="8285244" cy="88139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>
                <a:cs typeface="+mn-ea"/>
                <a:sym typeface="+mn-lt"/>
              </a:endParaRPr>
            </a:p>
          </p:txBody>
        </p:sp>
        <p:sp>
          <p:nvSpPr>
            <p:cNvPr id="15" name="Freeform: Shape 26"/>
            <p:cNvSpPr/>
            <p:nvPr/>
          </p:nvSpPr>
          <p:spPr>
            <a:xfrm rot="18900000" flipH="1">
              <a:off x="-1494941" y="-3004845"/>
              <a:ext cx="6279749" cy="3157325"/>
            </a:xfrm>
            <a:custGeom>
              <a:avLst/>
              <a:gdLst>
                <a:gd name="connsiteX0" fmla="*/ 486951 w 3100723"/>
                <a:gd name="connsiteY0" fmla="*/ 463834 h 1558978"/>
                <a:gd name="connsiteX1" fmla="*/ 802606 w 3100723"/>
                <a:gd name="connsiteY1" fmla="*/ 333085 h 1558978"/>
                <a:gd name="connsiteX2" fmla="*/ 2298116 w 3100723"/>
                <a:gd name="connsiteY2" fmla="*/ 333085 h 1558978"/>
                <a:gd name="connsiteX3" fmla="*/ 2744519 w 3100723"/>
                <a:gd name="connsiteY3" fmla="*/ 779488 h 1558978"/>
                <a:gd name="connsiteX4" fmla="*/ 2298116 w 3100723"/>
                <a:gd name="connsiteY4" fmla="*/ 1225891 h 1558978"/>
                <a:gd name="connsiteX5" fmla="*/ 802606 w 3100723"/>
                <a:gd name="connsiteY5" fmla="*/ 1225891 h 1558978"/>
                <a:gd name="connsiteX6" fmla="*/ 356203 w 3100723"/>
                <a:gd name="connsiteY6" fmla="*/ 779488 h 1558978"/>
                <a:gd name="connsiteX7" fmla="*/ 486951 w 3100723"/>
                <a:gd name="connsiteY7" fmla="*/ 463834 h 1558978"/>
                <a:gd name="connsiteX8" fmla="*/ 0 w 3100723"/>
                <a:gd name="connsiteY8" fmla="*/ 779488 h 1558978"/>
                <a:gd name="connsiteX9" fmla="*/ 0 w 3100723"/>
                <a:gd name="connsiteY9" fmla="*/ 779489 h 1558978"/>
                <a:gd name="connsiteX10" fmla="*/ 0 w 3100723"/>
                <a:gd name="connsiteY10" fmla="*/ 779488 h 1558978"/>
                <a:gd name="connsiteX11" fmla="*/ 228307 w 3100723"/>
                <a:gd name="connsiteY11" fmla="*/ 228307 h 1558978"/>
                <a:gd name="connsiteX12" fmla="*/ 15836 w 3100723"/>
                <a:gd name="connsiteY12" fmla="*/ 622395 h 1558978"/>
                <a:gd name="connsiteX13" fmla="*/ 0 w 3100723"/>
                <a:gd name="connsiteY13" fmla="*/ 779488 h 1558978"/>
                <a:gd name="connsiteX14" fmla="*/ 15836 w 3100723"/>
                <a:gd name="connsiteY14" fmla="*/ 936582 h 1558978"/>
                <a:gd name="connsiteX15" fmla="*/ 779489 w 3100723"/>
                <a:gd name="connsiteY15" fmla="*/ 1558977 h 1558978"/>
                <a:gd name="connsiteX16" fmla="*/ 2321233 w 3100723"/>
                <a:gd name="connsiteY16" fmla="*/ 1558978 h 1558978"/>
                <a:gd name="connsiteX17" fmla="*/ 3100722 w 3100723"/>
                <a:gd name="connsiteY17" fmla="*/ 779489 h 1558978"/>
                <a:gd name="connsiteX18" fmla="*/ 3100723 w 3100723"/>
                <a:gd name="connsiteY18" fmla="*/ 779489 h 1558978"/>
                <a:gd name="connsiteX19" fmla="*/ 2321234 w 3100723"/>
                <a:gd name="connsiteY19" fmla="*/ 0 h 1558978"/>
                <a:gd name="connsiteX20" fmla="*/ 779489 w 3100723"/>
                <a:gd name="connsiteY20" fmla="*/ 0 h 1558978"/>
                <a:gd name="connsiteX21" fmla="*/ 228307 w 3100723"/>
                <a:gd name="connsiteY21" fmla="*/ 228307 h 1558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100723" h="1558978">
                  <a:moveTo>
                    <a:pt x="486951" y="463834"/>
                  </a:moveTo>
                  <a:cubicBezTo>
                    <a:pt x="567734" y="383050"/>
                    <a:pt x="679335" y="333085"/>
                    <a:pt x="802606" y="333085"/>
                  </a:cubicBezTo>
                  <a:lnTo>
                    <a:pt x="2298116" y="333085"/>
                  </a:lnTo>
                  <a:cubicBezTo>
                    <a:pt x="2544658" y="333085"/>
                    <a:pt x="2744519" y="532946"/>
                    <a:pt x="2744519" y="779488"/>
                  </a:cubicBezTo>
                  <a:cubicBezTo>
                    <a:pt x="2744519" y="1026030"/>
                    <a:pt x="2544658" y="1225891"/>
                    <a:pt x="2298116" y="1225891"/>
                  </a:cubicBezTo>
                  <a:lnTo>
                    <a:pt x="802606" y="1225891"/>
                  </a:lnTo>
                  <a:cubicBezTo>
                    <a:pt x="556064" y="1225891"/>
                    <a:pt x="356203" y="1026030"/>
                    <a:pt x="356203" y="779488"/>
                  </a:cubicBezTo>
                  <a:cubicBezTo>
                    <a:pt x="356203" y="656217"/>
                    <a:pt x="406168" y="544616"/>
                    <a:pt x="486951" y="463834"/>
                  </a:cubicBezTo>
                  <a:close/>
                  <a:moveTo>
                    <a:pt x="0" y="779488"/>
                  </a:moveTo>
                  <a:lnTo>
                    <a:pt x="0" y="779489"/>
                  </a:lnTo>
                  <a:lnTo>
                    <a:pt x="0" y="779488"/>
                  </a:lnTo>
                  <a:close/>
                  <a:moveTo>
                    <a:pt x="228307" y="228307"/>
                  </a:moveTo>
                  <a:cubicBezTo>
                    <a:pt x="122512" y="334102"/>
                    <a:pt x="46987" y="470166"/>
                    <a:pt x="15836" y="622395"/>
                  </a:cubicBezTo>
                  <a:lnTo>
                    <a:pt x="0" y="779488"/>
                  </a:lnTo>
                  <a:lnTo>
                    <a:pt x="15836" y="936582"/>
                  </a:lnTo>
                  <a:cubicBezTo>
                    <a:pt x="88521" y="1291782"/>
                    <a:pt x="402802" y="1558977"/>
                    <a:pt x="779489" y="1558977"/>
                  </a:cubicBezTo>
                  <a:lnTo>
                    <a:pt x="2321233" y="1558978"/>
                  </a:lnTo>
                  <a:cubicBezTo>
                    <a:pt x="2751733" y="1558978"/>
                    <a:pt x="3100722" y="1209989"/>
                    <a:pt x="3100722" y="779489"/>
                  </a:cubicBezTo>
                  <a:lnTo>
                    <a:pt x="3100723" y="779489"/>
                  </a:lnTo>
                  <a:cubicBezTo>
                    <a:pt x="3100723" y="348989"/>
                    <a:pt x="2751734" y="0"/>
                    <a:pt x="2321234" y="0"/>
                  </a:cubicBezTo>
                  <a:lnTo>
                    <a:pt x="779489" y="0"/>
                  </a:lnTo>
                  <a:cubicBezTo>
                    <a:pt x="564239" y="0"/>
                    <a:pt x="369367" y="87247"/>
                    <a:pt x="228307" y="228307"/>
                  </a:cubicBezTo>
                  <a:close/>
                </a:path>
              </a:pathLst>
            </a:custGeom>
            <a:solidFill>
              <a:srgbClr val="2883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cs typeface="+mn-ea"/>
                <a:sym typeface="+mn-lt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4982210" y="1416050"/>
            <a:ext cx="6846570" cy="51276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600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5" name="PA-文本框 42"/>
          <p:cNvSpPr txBox="1"/>
          <p:nvPr>
            <p:custDataLst>
              <p:tags r:id="rId1"/>
            </p:custDataLst>
          </p:nvPr>
        </p:nvSpPr>
        <p:spPr>
          <a:xfrm>
            <a:off x="5338445" y="1915795"/>
            <a:ext cx="6253480" cy="4305300"/>
          </a:xfrm>
          <a:prstGeom prst="rect">
            <a:avLst/>
          </a:prstGeom>
        </p:spPr>
        <p:txBody>
          <a:bodyPr wrap="square">
            <a:noAutofit/>
          </a:bodyPr>
          <a:lstStyle>
            <a:defPPr>
              <a:defRPr lang="zh-CN"/>
            </a:defPPr>
            <a:lvl1pPr defTabSz="457200">
              <a:lnSpc>
                <a:spcPct val="130000"/>
              </a:lnSpc>
              <a:defRPr sz="1400">
                <a:solidFill>
                  <a:schemeClr val="bg1">
                    <a:lumMod val="50000"/>
                  </a:schemeClr>
                </a:solidFill>
                <a:latin typeface="Source Han Sans CN Normal" panose="020B0400000000000000" pitchFamily="34" charset="-128"/>
                <a:ea typeface="Source Han Sans CN Normal" panose="020B0400000000000000" pitchFamily="34" charset="-128"/>
              </a:defRPr>
            </a:lvl1pPr>
          </a:lstStyle>
          <a:p>
            <a:pPr algn="l"/>
            <a:r>
              <a:rPr lang="id-ID" sz="2000" dirty="0">
                <a:solidFill>
                  <a:schemeClr val="bg1"/>
                </a:solidFill>
                <a:latin typeface="+mn-lt"/>
                <a:ea typeface="黑体" charset="0"/>
                <a:cs typeface="+mn-lt"/>
                <a:sym typeface="+mn-lt"/>
              </a:rPr>
              <a:t>LangChain是一个开发应用程序的框架，它基于语言模型。它的主要功能包括：</a:t>
            </a:r>
            <a:endParaRPr lang="id-ID" sz="2000" dirty="0">
              <a:solidFill>
                <a:schemeClr val="bg1"/>
              </a:solidFill>
              <a:latin typeface="+mn-lt"/>
              <a:ea typeface="黑体" charset="0"/>
              <a:cs typeface="+mn-lt"/>
              <a:sym typeface="+mn-lt"/>
            </a:endParaRPr>
          </a:p>
          <a:p>
            <a:pPr algn="l"/>
            <a:r>
              <a:rPr lang="id-ID" sz="2000" dirty="0">
                <a:solidFill>
                  <a:schemeClr val="bg1"/>
                </a:solidFill>
                <a:latin typeface="+mn-lt"/>
                <a:ea typeface="黑体" charset="0"/>
                <a:cs typeface="+mn-lt"/>
                <a:sym typeface="+mn-lt"/>
              </a:rPr>
              <a:t>- 上下文感知：将语言模型与上下文数据源连接起来，例如提示指令、少量示例、内容等，以便在回答问题时能够基于提供的上下文进行推理和决策。</a:t>
            </a:r>
            <a:endParaRPr lang="id-ID" sz="2000" dirty="0">
              <a:solidFill>
                <a:schemeClr val="bg1"/>
              </a:solidFill>
              <a:latin typeface="+mn-lt"/>
              <a:ea typeface="黑体" charset="0"/>
              <a:cs typeface="+mn-lt"/>
              <a:sym typeface="+mn-lt"/>
            </a:endParaRPr>
          </a:p>
          <a:p>
            <a:pPr algn="l"/>
            <a:r>
              <a:rPr lang="id-ID" sz="2000" dirty="0">
                <a:solidFill>
                  <a:schemeClr val="bg1"/>
                </a:solidFill>
                <a:latin typeface="+mn-lt"/>
                <a:ea typeface="黑体" charset="0"/>
                <a:cs typeface="+mn-lt"/>
                <a:sym typeface="+mn-lt"/>
              </a:rPr>
              <a:t>- 推理能力：依赖语言模型进行推理，根据提供的上下文决定如何回答问题或采取行动。</a:t>
            </a:r>
            <a:endParaRPr lang="id-ID" sz="2000" dirty="0">
              <a:solidFill>
                <a:schemeClr val="bg1"/>
              </a:solidFill>
              <a:latin typeface="+mn-lt"/>
              <a:ea typeface="黑体" charset="0"/>
              <a:cs typeface="+mn-lt"/>
              <a:sym typeface="+mn-lt"/>
            </a:endParaRPr>
          </a:p>
          <a:p>
            <a:pPr algn="l"/>
            <a:r>
              <a:rPr lang="id-ID" sz="2000" dirty="0">
                <a:solidFill>
                  <a:schemeClr val="bg1"/>
                </a:solidFill>
                <a:latin typeface="+mn-lt"/>
                <a:ea typeface="黑体" charset="0"/>
                <a:cs typeface="+mn-lt"/>
                <a:sym typeface="+mn-lt"/>
              </a:rPr>
              <a:t>LangChain提供了多个模块，包括模型I/O、检索、链式组装、代理、内存和回调</a:t>
            </a:r>
            <a:r>
              <a:rPr lang="zh-CN" altLang="id-ID" sz="2000" dirty="0">
                <a:solidFill>
                  <a:schemeClr val="bg1"/>
                </a:solidFill>
                <a:latin typeface="+mn-lt"/>
                <a:ea typeface="黑体" charset="0"/>
                <a:cs typeface="+mn-lt"/>
                <a:sym typeface="+mn-lt"/>
              </a:rPr>
              <a:t>。</a:t>
            </a:r>
            <a:endParaRPr lang="zh-CN" altLang="id-ID" sz="2000" dirty="0">
              <a:solidFill>
                <a:schemeClr val="bg1"/>
              </a:solidFill>
              <a:latin typeface="+mn-lt"/>
              <a:ea typeface="黑体" charset="0"/>
              <a:cs typeface="+mn-lt"/>
              <a:sym typeface="+mn-lt"/>
            </a:endParaRPr>
          </a:p>
        </p:txBody>
      </p:sp>
      <p:pic>
        <p:nvPicPr>
          <p:cNvPr id="14" name="图形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467" y="309490"/>
            <a:ext cx="3057110" cy="56173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85" y="1257935"/>
            <a:ext cx="4286885" cy="5285740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4981444" y="370842"/>
            <a:ext cx="5563314" cy="832519"/>
            <a:chOff x="4577090" y="292701"/>
            <a:chExt cx="5563314" cy="832519"/>
          </a:xfrm>
        </p:grpSpPr>
        <p:sp>
          <p:nvSpPr>
            <p:cNvPr id="9" name="矩形 8"/>
            <p:cNvSpPr/>
            <p:nvPr/>
          </p:nvSpPr>
          <p:spPr>
            <a:xfrm>
              <a:off x="4577090" y="292701"/>
              <a:ext cx="1085955" cy="832519"/>
            </a:xfrm>
            <a:prstGeom prst="rect">
              <a:avLst/>
            </a:prstGeom>
            <a:blipFill rotWithShape="1">
              <a:blip r:embed="rId4" cstate="screen"/>
              <a:stretch>
                <a:fillRect l="1" r="-208798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3" name="PA-文本框 6"/>
            <p:cNvSpPr txBox="1"/>
            <p:nvPr>
              <p:custDataLst>
                <p:tags r:id="rId5"/>
              </p:custDataLst>
            </p:nvPr>
          </p:nvSpPr>
          <p:spPr>
            <a:xfrm>
              <a:off x="5579998" y="355218"/>
              <a:ext cx="4560406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44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Langchain</a:t>
              </a:r>
              <a:endParaRPr lang="en-US" altLang="zh-CN" sz="4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 flipH="1">
            <a:off x="0" y="0"/>
            <a:ext cx="12192000" cy="953135"/>
          </a:xfrm>
          <a:prstGeom prst="rect">
            <a:avLst/>
          </a:prstGeom>
          <a:solidFill>
            <a:srgbClr val="2883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692065" y="1151026"/>
            <a:ext cx="4589316" cy="2470462"/>
            <a:chOff x="802469" y="1170628"/>
            <a:chExt cx="4589316" cy="2470462"/>
          </a:xfrm>
        </p:grpSpPr>
        <p:sp>
          <p:nvSpPr>
            <p:cNvPr id="11" name="Freeform 147"/>
            <p:cNvSpPr>
              <a:spLocks noEditPoints="1"/>
            </p:cNvSpPr>
            <p:nvPr/>
          </p:nvSpPr>
          <p:spPr bwMode="auto">
            <a:xfrm>
              <a:off x="802469" y="1307848"/>
              <a:ext cx="433766" cy="431018"/>
            </a:xfrm>
            <a:custGeom>
              <a:avLst/>
              <a:gdLst>
                <a:gd name="T0" fmla="*/ 66 w 67"/>
                <a:gd name="T1" fmla="*/ 0 h 64"/>
                <a:gd name="T2" fmla="*/ 65 w 67"/>
                <a:gd name="T3" fmla="*/ 0 h 64"/>
                <a:gd name="T4" fmla="*/ 1 w 67"/>
                <a:gd name="T5" fmla="*/ 42 h 64"/>
                <a:gd name="T6" fmla="*/ 1 w 67"/>
                <a:gd name="T7" fmla="*/ 44 h 64"/>
                <a:gd name="T8" fmla="*/ 2 w 67"/>
                <a:gd name="T9" fmla="*/ 45 h 64"/>
                <a:gd name="T10" fmla="*/ 26 w 67"/>
                <a:gd name="T11" fmla="*/ 45 h 64"/>
                <a:gd name="T12" fmla="*/ 25 w 67"/>
                <a:gd name="T13" fmla="*/ 62 h 64"/>
                <a:gd name="T14" fmla="*/ 26 w 67"/>
                <a:gd name="T15" fmla="*/ 64 h 64"/>
                <a:gd name="T16" fmla="*/ 27 w 67"/>
                <a:gd name="T17" fmla="*/ 64 h 64"/>
                <a:gd name="T18" fmla="*/ 28 w 67"/>
                <a:gd name="T19" fmla="*/ 63 h 64"/>
                <a:gd name="T20" fmla="*/ 37 w 67"/>
                <a:gd name="T21" fmla="*/ 52 h 64"/>
                <a:gd name="T22" fmla="*/ 59 w 67"/>
                <a:gd name="T23" fmla="*/ 64 h 64"/>
                <a:gd name="T24" fmla="*/ 61 w 67"/>
                <a:gd name="T25" fmla="*/ 64 h 64"/>
                <a:gd name="T26" fmla="*/ 61 w 67"/>
                <a:gd name="T27" fmla="*/ 62 h 64"/>
                <a:gd name="T28" fmla="*/ 67 w 67"/>
                <a:gd name="T29" fmla="*/ 1 h 64"/>
                <a:gd name="T30" fmla="*/ 66 w 67"/>
                <a:gd name="T31" fmla="*/ 0 h 64"/>
                <a:gd name="T32" fmla="*/ 27 w 67"/>
                <a:gd name="T33" fmla="*/ 42 h 64"/>
                <a:gd name="T34" fmla="*/ 27 w 67"/>
                <a:gd name="T35" fmla="*/ 42 h 64"/>
                <a:gd name="T36" fmla="*/ 7 w 67"/>
                <a:gd name="T37" fmla="*/ 42 h 64"/>
                <a:gd name="T38" fmla="*/ 58 w 67"/>
                <a:gd name="T39" fmla="*/ 8 h 64"/>
                <a:gd name="T40" fmla="*/ 27 w 67"/>
                <a:gd name="T41" fmla="*/ 42 h 64"/>
                <a:gd name="T42" fmla="*/ 38 w 67"/>
                <a:gd name="T43" fmla="*/ 49 h 64"/>
                <a:gd name="T44" fmla="*/ 63 w 67"/>
                <a:gd name="T45" fmla="*/ 7 h 64"/>
                <a:gd name="T46" fmla="*/ 59 w 67"/>
                <a:gd name="T47" fmla="*/ 60 h 64"/>
                <a:gd name="T48" fmla="*/ 38 w 67"/>
                <a:gd name="T49" fmla="*/ 49 h 64"/>
                <a:gd name="T50" fmla="*/ 29 w 67"/>
                <a:gd name="T51" fmla="*/ 58 h 64"/>
                <a:gd name="T52" fmla="*/ 29 w 67"/>
                <a:gd name="T53" fmla="*/ 44 h 64"/>
                <a:gd name="T54" fmla="*/ 29 w 67"/>
                <a:gd name="T55" fmla="*/ 43 h 64"/>
                <a:gd name="T56" fmla="*/ 60 w 67"/>
                <a:gd name="T57" fmla="*/ 9 h 64"/>
                <a:gd name="T58" fmla="*/ 36 w 67"/>
                <a:gd name="T59" fmla="*/ 49 h 64"/>
                <a:gd name="T60" fmla="*/ 36 w 67"/>
                <a:gd name="T61" fmla="*/ 49 h 64"/>
                <a:gd name="T62" fmla="*/ 29 w 67"/>
                <a:gd name="T63" fmla="*/ 58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67" h="64">
                  <a:moveTo>
                    <a:pt x="66" y="0"/>
                  </a:moveTo>
                  <a:cubicBezTo>
                    <a:pt x="66" y="0"/>
                    <a:pt x="65" y="0"/>
                    <a:pt x="65" y="0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1" y="43"/>
                    <a:pt x="0" y="43"/>
                    <a:pt x="1" y="44"/>
                  </a:cubicBezTo>
                  <a:cubicBezTo>
                    <a:pt x="1" y="45"/>
                    <a:pt x="1" y="45"/>
                    <a:pt x="2" y="45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25" y="62"/>
                    <a:pt x="25" y="62"/>
                    <a:pt x="25" y="62"/>
                  </a:cubicBezTo>
                  <a:cubicBezTo>
                    <a:pt x="25" y="63"/>
                    <a:pt x="26" y="63"/>
                    <a:pt x="26" y="64"/>
                  </a:cubicBezTo>
                  <a:cubicBezTo>
                    <a:pt x="27" y="64"/>
                    <a:pt x="27" y="64"/>
                    <a:pt x="27" y="64"/>
                  </a:cubicBezTo>
                  <a:cubicBezTo>
                    <a:pt x="27" y="64"/>
                    <a:pt x="28" y="63"/>
                    <a:pt x="28" y="63"/>
                  </a:cubicBezTo>
                  <a:cubicBezTo>
                    <a:pt x="37" y="52"/>
                    <a:pt x="37" y="52"/>
                    <a:pt x="37" y="52"/>
                  </a:cubicBezTo>
                  <a:cubicBezTo>
                    <a:pt x="59" y="64"/>
                    <a:pt x="59" y="64"/>
                    <a:pt x="59" y="64"/>
                  </a:cubicBezTo>
                  <a:cubicBezTo>
                    <a:pt x="60" y="64"/>
                    <a:pt x="60" y="64"/>
                    <a:pt x="61" y="64"/>
                  </a:cubicBezTo>
                  <a:cubicBezTo>
                    <a:pt x="61" y="63"/>
                    <a:pt x="61" y="63"/>
                    <a:pt x="61" y="62"/>
                  </a:cubicBezTo>
                  <a:cubicBezTo>
                    <a:pt x="67" y="1"/>
                    <a:pt x="67" y="1"/>
                    <a:pt x="67" y="1"/>
                  </a:cubicBezTo>
                  <a:cubicBezTo>
                    <a:pt x="67" y="1"/>
                    <a:pt x="67" y="0"/>
                    <a:pt x="66" y="0"/>
                  </a:cubicBezTo>
                  <a:close/>
                  <a:moveTo>
                    <a:pt x="27" y="42"/>
                  </a:moveTo>
                  <a:cubicBezTo>
                    <a:pt x="27" y="42"/>
                    <a:pt x="27" y="42"/>
                    <a:pt x="27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58" y="8"/>
                    <a:pt x="58" y="8"/>
                    <a:pt x="58" y="8"/>
                  </a:cubicBezTo>
                  <a:lnTo>
                    <a:pt x="27" y="42"/>
                  </a:lnTo>
                  <a:close/>
                  <a:moveTo>
                    <a:pt x="38" y="49"/>
                  </a:moveTo>
                  <a:cubicBezTo>
                    <a:pt x="63" y="7"/>
                    <a:pt x="63" y="7"/>
                    <a:pt x="63" y="7"/>
                  </a:cubicBezTo>
                  <a:cubicBezTo>
                    <a:pt x="59" y="60"/>
                    <a:pt x="59" y="60"/>
                    <a:pt x="59" y="60"/>
                  </a:cubicBezTo>
                  <a:lnTo>
                    <a:pt x="38" y="49"/>
                  </a:lnTo>
                  <a:close/>
                  <a:moveTo>
                    <a:pt x="29" y="58"/>
                  </a:moveTo>
                  <a:cubicBezTo>
                    <a:pt x="29" y="44"/>
                    <a:pt x="29" y="44"/>
                    <a:pt x="29" y="44"/>
                  </a:cubicBezTo>
                  <a:cubicBezTo>
                    <a:pt x="29" y="44"/>
                    <a:pt x="29" y="44"/>
                    <a:pt x="29" y="43"/>
                  </a:cubicBezTo>
                  <a:cubicBezTo>
                    <a:pt x="60" y="9"/>
                    <a:pt x="60" y="9"/>
                    <a:pt x="60" y="9"/>
                  </a:cubicBezTo>
                  <a:cubicBezTo>
                    <a:pt x="36" y="49"/>
                    <a:pt x="36" y="49"/>
                    <a:pt x="36" y="49"/>
                  </a:cubicBezTo>
                  <a:cubicBezTo>
                    <a:pt x="36" y="49"/>
                    <a:pt x="36" y="49"/>
                    <a:pt x="36" y="49"/>
                  </a:cubicBezTo>
                  <a:lnTo>
                    <a:pt x="29" y="58"/>
                  </a:lnTo>
                  <a:close/>
                </a:path>
              </a:pathLst>
            </a:custGeom>
            <a:solidFill>
              <a:srgbClr val="2883B0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en-US" sz="1015"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13" name="TextBox 9"/>
            <p:cNvSpPr txBox="1"/>
            <p:nvPr/>
          </p:nvSpPr>
          <p:spPr>
            <a:xfrm>
              <a:off x="802640" y="1950085"/>
              <a:ext cx="4589145" cy="1691005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 defTabSz="457200">
                <a:lnSpc>
                  <a:spcPct val="130000"/>
                </a:lnSpc>
                <a:defRPr sz="1200">
                  <a:solidFill>
                    <a:schemeClr val="bg1">
                      <a:lumMod val="50000"/>
                    </a:schemeClr>
                  </a:solidFill>
                  <a:latin typeface="Source Han Sans CN Normal" panose="020B0400000000000000" pitchFamily="34" charset="-128"/>
                  <a:ea typeface="Source Han Sans CN Normal" panose="020B0400000000000000" pitchFamily="34" charset="-128"/>
                </a:defRPr>
              </a:lvl1pPr>
            </a:lstStyle>
            <a:p>
              <a:r>
                <a:rPr lang="zh-CN" altLang="en-US" sz="1600" dirty="0">
                  <a:latin typeface="+mn-lt"/>
                  <a:ea typeface="+mn-ea"/>
                  <a:cs typeface="+mn-ea"/>
                  <a:sym typeface="+mn-lt"/>
                </a:rPr>
                <a:t>ToolLLM 是一个框架，可以使大型语言模型（LLMs）掌握超过16,000个真实世界的API，从而增强它们的工具使用能力。ToolLLM对以前未见过的API表现出强大的泛化能力，只需要API文档即可有效地适应新的API。</a:t>
              </a:r>
              <a:endParaRPr lang="zh-CN" altLang="en-US" sz="1600" dirty="0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4" name="TextBox 6"/>
            <p:cNvSpPr txBox="1"/>
            <p:nvPr/>
          </p:nvSpPr>
          <p:spPr>
            <a:xfrm>
              <a:off x="1438182" y="1170628"/>
              <a:ext cx="331789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440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defRPr>
              </a:lvl1pPr>
            </a:lstStyle>
            <a:p>
              <a:r>
                <a:rPr lang="en-US" dirty="0" err="1">
                  <a:sym typeface="+mn-lt"/>
                </a:rPr>
                <a:t>ToolLLM</a:t>
              </a:r>
              <a:endParaRPr lang="en-US" dirty="0">
                <a:sym typeface="+mn-lt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6230764" y="1151026"/>
            <a:ext cx="5009515" cy="2084616"/>
            <a:chOff x="6306185" y="1151979"/>
            <a:chExt cx="5009515" cy="2084616"/>
          </a:xfrm>
        </p:grpSpPr>
        <p:sp>
          <p:nvSpPr>
            <p:cNvPr id="10" name="Freeform 90"/>
            <p:cNvSpPr>
              <a:spLocks noEditPoints="1"/>
            </p:cNvSpPr>
            <p:nvPr/>
          </p:nvSpPr>
          <p:spPr bwMode="auto">
            <a:xfrm>
              <a:off x="6384134" y="1304962"/>
              <a:ext cx="436699" cy="451550"/>
            </a:xfrm>
            <a:custGeom>
              <a:avLst/>
              <a:gdLst>
                <a:gd name="T0" fmla="*/ 28 w 62"/>
                <a:gd name="T1" fmla="*/ 25 h 62"/>
                <a:gd name="T2" fmla="*/ 28 w 62"/>
                <a:gd name="T3" fmla="*/ 28 h 62"/>
                <a:gd name="T4" fmla="*/ 27 w 62"/>
                <a:gd name="T5" fmla="*/ 29 h 62"/>
                <a:gd name="T6" fmla="*/ 25 w 62"/>
                <a:gd name="T7" fmla="*/ 28 h 62"/>
                <a:gd name="T8" fmla="*/ 4 w 62"/>
                <a:gd name="T9" fmla="*/ 7 h 62"/>
                <a:gd name="T10" fmla="*/ 4 w 62"/>
                <a:gd name="T11" fmla="*/ 15 h 62"/>
                <a:gd name="T12" fmla="*/ 2 w 62"/>
                <a:gd name="T13" fmla="*/ 17 h 62"/>
                <a:gd name="T14" fmla="*/ 0 w 62"/>
                <a:gd name="T15" fmla="*/ 15 h 62"/>
                <a:gd name="T16" fmla="*/ 0 w 62"/>
                <a:gd name="T17" fmla="*/ 2 h 62"/>
                <a:gd name="T18" fmla="*/ 2 w 62"/>
                <a:gd name="T19" fmla="*/ 0 h 62"/>
                <a:gd name="T20" fmla="*/ 15 w 62"/>
                <a:gd name="T21" fmla="*/ 0 h 62"/>
                <a:gd name="T22" fmla="*/ 17 w 62"/>
                <a:gd name="T23" fmla="*/ 2 h 62"/>
                <a:gd name="T24" fmla="*/ 15 w 62"/>
                <a:gd name="T25" fmla="*/ 4 h 62"/>
                <a:gd name="T26" fmla="*/ 7 w 62"/>
                <a:gd name="T27" fmla="*/ 4 h 62"/>
                <a:gd name="T28" fmla="*/ 28 w 62"/>
                <a:gd name="T29" fmla="*/ 25 h 62"/>
                <a:gd name="T30" fmla="*/ 60 w 62"/>
                <a:gd name="T31" fmla="*/ 46 h 62"/>
                <a:gd name="T32" fmla="*/ 58 w 62"/>
                <a:gd name="T33" fmla="*/ 48 h 62"/>
                <a:gd name="T34" fmla="*/ 58 w 62"/>
                <a:gd name="T35" fmla="*/ 55 h 62"/>
                <a:gd name="T36" fmla="*/ 37 w 62"/>
                <a:gd name="T37" fmla="*/ 34 h 62"/>
                <a:gd name="T38" fmla="*/ 34 w 62"/>
                <a:gd name="T39" fmla="*/ 34 h 62"/>
                <a:gd name="T40" fmla="*/ 34 w 62"/>
                <a:gd name="T41" fmla="*/ 37 h 62"/>
                <a:gd name="T42" fmla="*/ 55 w 62"/>
                <a:gd name="T43" fmla="*/ 58 h 62"/>
                <a:gd name="T44" fmla="*/ 47 w 62"/>
                <a:gd name="T45" fmla="*/ 58 h 62"/>
                <a:gd name="T46" fmla="*/ 45 w 62"/>
                <a:gd name="T47" fmla="*/ 60 h 62"/>
                <a:gd name="T48" fmla="*/ 47 w 62"/>
                <a:gd name="T49" fmla="*/ 62 h 62"/>
                <a:gd name="T50" fmla="*/ 60 w 62"/>
                <a:gd name="T51" fmla="*/ 62 h 62"/>
                <a:gd name="T52" fmla="*/ 62 w 62"/>
                <a:gd name="T53" fmla="*/ 60 h 62"/>
                <a:gd name="T54" fmla="*/ 62 w 62"/>
                <a:gd name="T55" fmla="*/ 48 h 62"/>
                <a:gd name="T56" fmla="*/ 60 w 62"/>
                <a:gd name="T57" fmla="*/ 46 h 62"/>
                <a:gd name="T58" fmla="*/ 60 w 62"/>
                <a:gd name="T59" fmla="*/ 0 h 62"/>
                <a:gd name="T60" fmla="*/ 47 w 62"/>
                <a:gd name="T61" fmla="*/ 0 h 62"/>
                <a:gd name="T62" fmla="*/ 45 w 62"/>
                <a:gd name="T63" fmla="*/ 2 h 62"/>
                <a:gd name="T64" fmla="*/ 47 w 62"/>
                <a:gd name="T65" fmla="*/ 4 h 62"/>
                <a:gd name="T66" fmla="*/ 55 w 62"/>
                <a:gd name="T67" fmla="*/ 4 h 62"/>
                <a:gd name="T68" fmla="*/ 34 w 62"/>
                <a:gd name="T69" fmla="*/ 25 h 62"/>
                <a:gd name="T70" fmla="*/ 34 w 62"/>
                <a:gd name="T71" fmla="*/ 28 h 62"/>
                <a:gd name="T72" fmla="*/ 36 w 62"/>
                <a:gd name="T73" fmla="*/ 29 h 62"/>
                <a:gd name="T74" fmla="*/ 37 w 62"/>
                <a:gd name="T75" fmla="*/ 28 h 62"/>
                <a:gd name="T76" fmla="*/ 58 w 62"/>
                <a:gd name="T77" fmla="*/ 7 h 62"/>
                <a:gd name="T78" fmla="*/ 58 w 62"/>
                <a:gd name="T79" fmla="*/ 15 h 62"/>
                <a:gd name="T80" fmla="*/ 60 w 62"/>
                <a:gd name="T81" fmla="*/ 17 h 62"/>
                <a:gd name="T82" fmla="*/ 62 w 62"/>
                <a:gd name="T83" fmla="*/ 15 h 62"/>
                <a:gd name="T84" fmla="*/ 62 w 62"/>
                <a:gd name="T85" fmla="*/ 2 h 62"/>
                <a:gd name="T86" fmla="*/ 60 w 62"/>
                <a:gd name="T87" fmla="*/ 0 h 62"/>
                <a:gd name="T88" fmla="*/ 25 w 62"/>
                <a:gd name="T89" fmla="*/ 34 h 62"/>
                <a:gd name="T90" fmla="*/ 4 w 62"/>
                <a:gd name="T91" fmla="*/ 55 h 62"/>
                <a:gd name="T92" fmla="*/ 4 w 62"/>
                <a:gd name="T93" fmla="*/ 48 h 62"/>
                <a:gd name="T94" fmla="*/ 2 w 62"/>
                <a:gd name="T95" fmla="*/ 46 h 62"/>
                <a:gd name="T96" fmla="*/ 0 w 62"/>
                <a:gd name="T97" fmla="*/ 48 h 62"/>
                <a:gd name="T98" fmla="*/ 0 w 62"/>
                <a:gd name="T99" fmla="*/ 60 h 62"/>
                <a:gd name="T100" fmla="*/ 2 w 62"/>
                <a:gd name="T101" fmla="*/ 62 h 62"/>
                <a:gd name="T102" fmla="*/ 15 w 62"/>
                <a:gd name="T103" fmla="*/ 62 h 62"/>
                <a:gd name="T104" fmla="*/ 17 w 62"/>
                <a:gd name="T105" fmla="*/ 60 h 62"/>
                <a:gd name="T106" fmla="*/ 15 w 62"/>
                <a:gd name="T107" fmla="*/ 58 h 62"/>
                <a:gd name="T108" fmla="*/ 7 w 62"/>
                <a:gd name="T109" fmla="*/ 58 h 62"/>
                <a:gd name="T110" fmla="*/ 28 w 62"/>
                <a:gd name="T111" fmla="*/ 37 h 62"/>
                <a:gd name="T112" fmla="*/ 28 w 62"/>
                <a:gd name="T113" fmla="*/ 34 h 62"/>
                <a:gd name="T114" fmla="*/ 25 w 62"/>
                <a:gd name="T115" fmla="*/ 34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62" h="62">
                  <a:moveTo>
                    <a:pt x="28" y="25"/>
                  </a:moveTo>
                  <a:cubicBezTo>
                    <a:pt x="29" y="26"/>
                    <a:pt x="29" y="27"/>
                    <a:pt x="28" y="28"/>
                  </a:cubicBezTo>
                  <a:cubicBezTo>
                    <a:pt x="28" y="28"/>
                    <a:pt x="27" y="29"/>
                    <a:pt x="27" y="29"/>
                  </a:cubicBezTo>
                  <a:cubicBezTo>
                    <a:pt x="26" y="29"/>
                    <a:pt x="25" y="28"/>
                    <a:pt x="25" y="28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4" y="16"/>
                    <a:pt x="3" y="17"/>
                    <a:pt x="2" y="17"/>
                  </a:cubicBezTo>
                  <a:cubicBezTo>
                    <a:pt x="1" y="17"/>
                    <a:pt x="0" y="16"/>
                    <a:pt x="0" y="15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6" y="0"/>
                    <a:pt x="17" y="1"/>
                    <a:pt x="17" y="2"/>
                  </a:cubicBezTo>
                  <a:cubicBezTo>
                    <a:pt x="17" y="4"/>
                    <a:pt x="16" y="4"/>
                    <a:pt x="15" y="4"/>
                  </a:cubicBezTo>
                  <a:cubicBezTo>
                    <a:pt x="7" y="4"/>
                    <a:pt x="7" y="4"/>
                    <a:pt x="7" y="4"/>
                  </a:cubicBezTo>
                  <a:lnTo>
                    <a:pt x="28" y="25"/>
                  </a:lnTo>
                  <a:close/>
                  <a:moveTo>
                    <a:pt x="60" y="46"/>
                  </a:moveTo>
                  <a:cubicBezTo>
                    <a:pt x="59" y="46"/>
                    <a:pt x="58" y="46"/>
                    <a:pt x="58" y="48"/>
                  </a:cubicBezTo>
                  <a:cubicBezTo>
                    <a:pt x="58" y="55"/>
                    <a:pt x="58" y="55"/>
                    <a:pt x="58" y="55"/>
                  </a:cubicBezTo>
                  <a:cubicBezTo>
                    <a:pt x="37" y="34"/>
                    <a:pt x="37" y="34"/>
                    <a:pt x="37" y="34"/>
                  </a:cubicBezTo>
                  <a:cubicBezTo>
                    <a:pt x="36" y="34"/>
                    <a:pt x="35" y="34"/>
                    <a:pt x="34" y="34"/>
                  </a:cubicBezTo>
                  <a:cubicBezTo>
                    <a:pt x="34" y="35"/>
                    <a:pt x="34" y="36"/>
                    <a:pt x="34" y="37"/>
                  </a:cubicBezTo>
                  <a:cubicBezTo>
                    <a:pt x="55" y="58"/>
                    <a:pt x="55" y="58"/>
                    <a:pt x="55" y="58"/>
                  </a:cubicBezTo>
                  <a:cubicBezTo>
                    <a:pt x="47" y="58"/>
                    <a:pt x="47" y="58"/>
                    <a:pt x="47" y="58"/>
                  </a:cubicBezTo>
                  <a:cubicBezTo>
                    <a:pt x="46" y="58"/>
                    <a:pt x="45" y="59"/>
                    <a:pt x="45" y="60"/>
                  </a:cubicBezTo>
                  <a:cubicBezTo>
                    <a:pt x="45" y="61"/>
                    <a:pt x="46" y="62"/>
                    <a:pt x="47" y="62"/>
                  </a:cubicBezTo>
                  <a:cubicBezTo>
                    <a:pt x="60" y="62"/>
                    <a:pt x="60" y="62"/>
                    <a:pt x="60" y="62"/>
                  </a:cubicBezTo>
                  <a:cubicBezTo>
                    <a:pt x="61" y="62"/>
                    <a:pt x="62" y="61"/>
                    <a:pt x="62" y="60"/>
                  </a:cubicBezTo>
                  <a:cubicBezTo>
                    <a:pt x="62" y="48"/>
                    <a:pt x="62" y="48"/>
                    <a:pt x="62" y="48"/>
                  </a:cubicBezTo>
                  <a:cubicBezTo>
                    <a:pt x="62" y="46"/>
                    <a:pt x="61" y="46"/>
                    <a:pt x="60" y="46"/>
                  </a:cubicBezTo>
                  <a:close/>
                  <a:moveTo>
                    <a:pt x="60" y="0"/>
                  </a:moveTo>
                  <a:cubicBezTo>
                    <a:pt x="47" y="0"/>
                    <a:pt x="47" y="0"/>
                    <a:pt x="47" y="0"/>
                  </a:cubicBezTo>
                  <a:cubicBezTo>
                    <a:pt x="46" y="0"/>
                    <a:pt x="45" y="1"/>
                    <a:pt x="45" y="2"/>
                  </a:cubicBezTo>
                  <a:cubicBezTo>
                    <a:pt x="45" y="4"/>
                    <a:pt x="46" y="4"/>
                    <a:pt x="47" y="4"/>
                  </a:cubicBezTo>
                  <a:cubicBezTo>
                    <a:pt x="55" y="4"/>
                    <a:pt x="55" y="4"/>
                    <a:pt x="55" y="4"/>
                  </a:cubicBezTo>
                  <a:cubicBezTo>
                    <a:pt x="34" y="25"/>
                    <a:pt x="34" y="25"/>
                    <a:pt x="34" y="25"/>
                  </a:cubicBezTo>
                  <a:cubicBezTo>
                    <a:pt x="34" y="26"/>
                    <a:pt x="34" y="27"/>
                    <a:pt x="34" y="28"/>
                  </a:cubicBezTo>
                  <a:cubicBezTo>
                    <a:pt x="35" y="28"/>
                    <a:pt x="35" y="29"/>
                    <a:pt x="36" y="29"/>
                  </a:cubicBezTo>
                  <a:cubicBezTo>
                    <a:pt x="36" y="29"/>
                    <a:pt x="37" y="28"/>
                    <a:pt x="37" y="28"/>
                  </a:cubicBezTo>
                  <a:cubicBezTo>
                    <a:pt x="58" y="7"/>
                    <a:pt x="58" y="7"/>
                    <a:pt x="58" y="7"/>
                  </a:cubicBezTo>
                  <a:cubicBezTo>
                    <a:pt x="58" y="15"/>
                    <a:pt x="58" y="15"/>
                    <a:pt x="58" y="15"/>
                  </a:cubicBezTo>
                  <a:cubicBezTo>
                    <a:pt x="58" y="16"/>
                    <a:pt x="59" y="17"/>
                    <a:pt x="60" y="17"/>
                  </a:cubicBezTo>
                  <a:cubicBezTo>
                    <a:pt x="61" y="17"/>
                    <a:pt x="62" y="16"/>
                    <a:pt x="62" y="15"/>
                  </a:cubicBezTo>
                  <a:cubicBezTo>
                    <a:pt x="62" y="2"/>
                    <a:pt x="62" y="2"/>
                    <a:pt x="62" y="2"/>
                  </a:cubicBezTo>
                  <a:cubicBezTo>
                    <a:pt x="62" y="1"/>
                    <a:pt x="61" y="0"/>
                    <a:pt x="60" y="0"/>
                  </a:cubicBezTo>
                  <a:close/>
                  <a:moveTo>
                    <a:pt x="25" y="34"/>
                  </a:moveTo>
                  <a:cubicBezTo>
                    <a:pt x="4" y="55"/>
                    <a:pt x="4" y="55"/>
                    <a:pt x="4" y="55"/>
                  </a:cubicBezTo>
                  <a:cubicBezTo>
                    <a:pt x="4" y="48"/>
                    <a:pt x="4" y="48"/>
                    <a:pt x="4" y="48"/>
                  </a:cubicBezTo>
                  <a:cubicBezTo>
                    <a:pt x="4" y="46"/>
                    <a:pt x="3" y="46"/>
                    <a:pt x="2" y="46"/>
                  </a:cubicBezTo>
                  <a:cubicBezTo>
                    <a:pt x="1" y="46"/>
                    <a:pt x="0" y="46"/>
                    <a:pt x="0" y="48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1"/>
                    <a:pt x="1" y="62"/>
                    <a:pt x="2" y="62"/>
                  </a:cubicBezTo>
                  <a:cubicBezTo>
                    <a:pt x="15" y="62"/>
                    <a:pt x="15" y="62"/>
                    <a:pt x="15" y="62"/>
                  </a:cubicBezTo>
                  <a:cubicBezTo>
                    <a:pt x="16" y="62"/>
                    <a:pt x="17" y="61"/>
                    <a:pt x="17" y="60"/>
                  </a:cubicBezTo>
                  <a:cubicBezTo>
                    <a:pt x="17" y="59"/>
                    <a:pt x="16" y="58"/>
                    <a:pt x="15" y="58"/>
                  </a:cubicBezTo>
                  <a:cubicBezTo>
                    <a:pt x="7" y="58"/>
                    <a:pt x="7" y="58"/>
                    <a:pt x="7" y="58"/>
                  </a:cubicBezTo>
                  <a:cubicBezTo>
                    <a:pt x="28" y="37"/>
                    <a:pt x="28" y="37"/>
                    <a:pt x="28" y="37"/>
                  </a:cubicBezTo>
                  <a:cubicBezTo>
                    <a:pt x="29" y="36"/>
                    <a:pt x="29" y="35"/>
                    <a:pt x="28" y="34"/>
                  </a:cubicBezTo>
                  <a:cubicBezTo>
                    <a:pt x="27" y="34"/>
                    <a:pt x="26" y="34"/>
                    <a:pt x="25" y="34"/>
                  </a:cubicBezTo>
                  <a:close/>
                </a:path>
              </a:pathLst>
            </a:custGeom>
            <a:solidFill>
              <a:srgbClr val="2883B0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en-US" sz="1015"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15" name="TextBox 9"/>
            <p:cNvSpPr txBox="1"/>
            <p:nvPr/>
          </p:nvSpPr>
          <p:spPr>
            <a:xfrm>
              <a:off x="6306185" y="1865630"/>
              <a:ext cx="5009515" cy="1370965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 defTabSz="457200">
                <a:lnSpc>
                  <a:spcPct val="130000"/>
                </a:lnSpc>
                <a:defRPr sz="1200">
                  <a:solidFill>
                    <a:schemeClr val="bg1">
                      <a:lumMod val="50000"/>
                    </a:schemeClr>
                  </a:solidFill>
                  <a:latin typeface="Source Han Sans CN Normal" panose="020B0400000000000000" pitchFamily="34" charset="-128"/>
                  <a:ea typeface="Source Han Sans CN Normal" panose="020B0400000000000000" pitchFamily="34" charset="-128"/>
                </a:defRPr>
              </a:lvl1pPr>
            </a:lstStyle>
            <a:p>
              <a:r>
                <a:rPr lang="zh-CN" altLang="en-US" sz="1600" dirty="0">
                  <a:latin typeface="+mn-lt"/>
                  <a:ea typeface="+mn-ea"/>
                  <a:cs typeface="+mn-ea"/>
                  <a:sym typeface="+mn-lt"/>
                </a:rPr>
                <a:t>ToolBench是一个高质量的指令调整数据集，用于工具使用，它是使用最新的ChatGPT自动构建的。它包含超过100,000个使用各种工具的指令，涵盖单工具和多工具场景。</a:t>
              </a:r>
              <a:endParaRPr lang="zh-CN" altLang="en-US" sz="1600" dirty="0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6" name="TextBox 6"/>
            <p:cNvSpPr txBox="1"/>
            <p:nvPr/>
          </p:nvSpPr>
          <p:spPr>
            <a:xfrm>
              <a:off x="7019847" y="1151979"/>
              <a:ext cx="3411076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440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defRPr>
              </a:lvl1pPr>
            </a:lstStyle>
            <a:p>
              <a:r>
                <a:rPr lang="en-US" dirty="0" err="1">
                  <a:sym typeface="+mn-lt"/>
                </a:rPr>
                <a:t>ToolBench</a:t>
              </a:r>
              <a:endParaRPr lang="en-US" dirty="0">
                <a:sym typeface="+mn-lt"/>
              </a:endParaRPr>
            </a:p>
          </p:txBody>
        </p:sp>
      </p:grpSp>
      <p:pic>
        <p:nvPicPr>
          <p:cNvPr id="33" name="图形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9467" y="309490"/>
            <a:ext cx="3057110" cy="56173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515" y="3543935"/>
            <a:ext cx="11316335" cy="304165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3"/>
          <p:cNvSpPr/>
          <p:nvPr/>
        </p:nvSpPr>
        <p:spPr>
          <a:xfrm rot="18900000" flipH="1">
            <a:off x="-3823760" y="2080053"/>
            <a:ext cx="8068235" cy="2697893"/>
          </a:xfrm>
          <a:prstGeom prst="roundRect">
            <a:avLst>
              <a:gd name="adj" fmla="val 50000"/>
            </a:avLst>
          </a:prstGeom>
          <a:solidFill>
            <a:srgbClr val="2883B0"/>
          </a:solidFill>
          <a:ln>
            <a:noFill/>
          </a:ln>
          <a:effectLst>
            <a:outerShdw blurRad="381000" dist="63500" dir="18900000" algn="b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cs typeface="+mn-ea"/>
              <a:sym typeface="+mn-lt"/>
            </a:endParaRPr>
          </a:p>
        </p:txBody>
      </p:sp>
      <p:sp>
        <p:nvSpPr>
          <p:cNvPr id="3" name="TextBox 6"/>
          <p:cNvSpPr txBox="1"/>
          <p:nvPr/>
        </p:nvSpPr>
        <p:spPr>
          <a:xfrm>
            <a:off x="693577" y="1069101"/>
            <a:ext cx="2972303" cy="2061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Function</a:t>
            </a:r>
            <a:endParaRPr lang="en-US" sz="3200" b="1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r>
              <a:rPr lang="en-US" sz="3200" b="1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Calling</a:t>
            </a:r>
            <a:endParaRPr lang="en-US" sz="3200" b="1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r>
              <a:rPr lang="en-US" sz="3200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from</a:t>
            </a:r>
            <a:endParaRPr lang="en-US" sz="3200" b="1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r>
              <a:rPr lang="en-US" sz="3200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GPT</a:t>
            </a:r>
            <a:endParaRPr lang="en-US" sz="3200" b="1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" name="TextBox 9"/>
          <p:cNvSpPr txBox="1"/>
          <p:nvPr/>
        </p:nvSpPr>
        <p:spPr>
          <a:xfrm>
            <a:off x="3322333" y="2212445"/>
            <a:ext cx="8012430" cy="3681730"/>
          </a:xfrm>
          <a:prstGeom prst="rect">
            <a:avLst/>
          </a:prstGeom>
        </p:spPr>
        <p:txBody>
          <a:bodyPr wrap="square">
            <a:noAutofit/>
          </a:bodyPr>
          <a:lstStyle>
            <a:defPPr>
              <a:defRPr lang="zh-CN"/>
            </a:defPPr>
            <a:lvl1pPr defTabSz="457200">
              <a:lnSpc>
                <a:spcPct val="130000"/>
              </a:lnSpc>
              <a:defRPr sz="1200">
                <a:solidFill>
                  <a:schemeClr val="bg1">
                    <a:lumMod val="50000"/>
                  </a:schemeClr>
                </a:solidFill>
                <a:latin typeface="Source Han Sans CN Normal" panose="020B0400000000000000" pitchFamily="34" charset="-128"/>
                <a:ea typeface="Source Han Sans CN Normal" panose="020B0400000000000000" pitchFamily="34" charset="-128"/>
              </a:defRPr>
            </a:lvl1pPr>
          </a:lstStyle>
          <a:p>
            <a:r>
              <a:rPr lang="en-US" altLang="zh-CN" sz="2000" dirty="0">
                <a:latin typeface="+mn-lt"/>
                <a:ea typeface="+mn-ea"/>
                <a:cs typeface="+mn-ea"/>
                <a:sym typeface="+mn-lt"/>
              </a:rPr>
              <a:t>最新的模型（gpt-3.5-turbo-0613和gpt-4-0613）经过微调，可以智能地检测何时应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调用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外部</a:t>
            </a:r>
            <a:r>
              <a:rPr lang="en-US" altLang="zh-CN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函数</a:t>
            </a:r>
            <a:r>
              <a:rPr lang="en-US" altLang="zh-CN" sz="2000" dirty="0" err="1">
                <a:latin typeface="+mn-lt"/>
                <a:ea typeface="+mn-ea"/>
                <a:cs typeface="+mn-ea"/>
                <a:sym typeface="+mn-lt"/>
              </a:rPr>
              <a:t>，并生成符合函数签名的JSON作为响应</a:t>
            </a:r>
            <a:r>
              <a:rPr lang="en-US" altLang="zh-CN" sz="2000" dirty="0">
                <a:latin typeface="+mn-lt"/>
                <a:ea typeface="+mn-ea"/>
                <a:cs typeface="+mn-ea"/>
                <a:sym typeface="+mn-lt"/>
              </a:rPr>
              <a:t>。</a:t>
            </a:r>
            <a:endParaRPr lang="en-US" altLang="zh-CN" sz="2000" dirty="0">
              <a:latin typeface="+mn-lt"/>
              <a:ea typeface="+mn-ea"/>
              <a:cs typeface="+mn-ea"/>
              <a:sym typeface="+mn-lt"/>
            </a:endParaRPr>
          </a:p>
          <a:p>
            <a:endParaRPr lang="en-US" altLang="zh-CN" sz="2000" dirty="0">
              <a:latin typeface="+mn-lt"/>
              <a:ea typeface="+mn-ea"/>
              <a:cs typeface="+mn-ea"/>
              <a:sym typeface="+mn-lt"/>
            </a:endParaRPr>
          </a:p>
          <a:p>
            <a:r>
              <a:rPr lang="en-US" altLang="zh-CN" sz="2000" dirty="0">
                <a:latin typeface="+mn-lt"/>
                <a:ea typeface="+mn-ea"/>
                <a:cs typeface="+mn-ea"/>
                <a:sym typeface="+mn-lt"/>
              </a:rPr>
              <a:t>Function Calling</a:t>
            </a:r>
            <a:r>
              <a:rPr lang="zh-CN" altLang="en-US" sz="2000" dirty="0">
                <a:latin typeface="+mn-lt"/>
                <a:ea typeface="+mn-ea"/>
                <a:cs typeface="+mn-ea"/>
                <a:sym typeface="+mn-lt"/>
              </a:rPr>
              <a:t>的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基本步骤</a:t>
            </a:r>
            <a:r>
              <a:rPr lang="zh-CN" altLang="en-US" sz="2000" dirty="0">
                <a:latin typeface="+mn-lt"/>
                <a:ea typeface="+mn-ea"/>
                <a:cs typeface="+mn-ea"/>
                <a:sym typeface="+mn-lt"/>
              </a:rPr>
              <a:t>如下：</a:t>
            </a:r>
            <a:endParaRPr lang="zh-CN" altLang="en-US" sz="2000" dirty="0">
              <a:latin typeface="+mn-lt"/>
              <a:ea typeface="+mn-ea"/>
              <a:cs typeface="+mn-ea"/>
              <a:sym typeface="+mn-lt"/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zh-CN" altLang="en-US" sz="2000" dirty="0">
                <a:latin typeface="+mn-lt"/>
                <a:ea typeface="+mn-ea"/>
                <a:cs typeface="+mn-ea"/>
                <a:sym typeface="+mn-lt"/>
              </a:rPr>
              <a:t>将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用户的问题</a:t>
            </a:r>
            <a:r>
              <a:rPr lang="zh-CN" altLang="en-US" sz="2000" dirty="0">
                <a:latin typeface="+mn-lt"/>
                <a:ea typeface="+mn-ea"/>
                <a:cs typeface="+mn-ea"/>
                <a:sym typeface="+mn-lt"/>
              </a:rPr>
              <a:t>和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相关可调用函数的参数</a:t>
            </a:r>
            <a:r>
              <a:rPr lang="zh-CN" altLang="en-US" sz="2000" dirty="0">
                <a:latin typeface="+mn-lt"/>
                <a:ea typeface="+mn-ea"/>
                <a:cs typeface="+mn-ea"/>
                <a:sym typeface="+mn-lt"/>
              </a:rPr>
              <a:t>传递给模型。</a:t>
            </a:r>
            <a:endParaRPr lang="zh-CN" altLang="en-US" sz="2000" dirty="0">
              <a:latin typeface="+mn-lt"/>
              <a:ea typeface="+mn-ea"/>
              <a:cs typeface="+mn-ea"/>
              <a:sym typeface="+mn-lt"/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zh-CN" altLang="en-US" sz="2000" dirty="0">
                <a:latin typeface="+mn-lt"/>
                <a:ea typeface="+mn-ea"/>
                <a:cs typeface="+mn-ea"/>
                <a:sym typeface="+mn-lt"/>
              </a:rPr>
              <a:t>模型可以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选择调用一个或多个函数，生成函数的入参字符串</a:t>
            </a:r>
            <a:r>
              <a:rPr lang="zh-CN" altLang="en-US" sz="2000" dirty="0">
                <a:latin typeface="+mn-lt"/>
                <a:ea typeface="+mn-ea"/>
                <a:cs typeface="+mn-ea"/>
                <a:sym typeface="+mn-lt"/>
              </a:rPr>
              <a:t>。</a:t>
            </a:r>
            <a:endParaRPr lang="zh-CN" altLang="en-US" sz="2000" dirty="0">
              <a:latin typeface="+mn-lt"/>
              <a:ea typeface="+mn-ea"/>
              <a:cs typeface="+mn-ea"/>
              <a:sym typeface="+mn-lt"/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zh-CN" altLang="en-US" sz="2000" dirty="0">
                <a:latin typeface="+mn-lt"/>
                <a:ea typeface="+mn-ea"/>
                <a:cs typeface="+mn-ea"/>
                <a:sym typeface="+mn-lt"/>
              </a:rPr>
              <a:t>使用提供的参数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调用相应函数</a:t>
            </a:r>
            <a:r>
              <a:rPr lang="zh-CN" altLang="en-US" sz="2000" dirty="0">
                <a:latin typeface="+mn-lt"/>
                <a:ea typeface="+mn-ea"/>
                <a:cs typeface="+mn-ea"/>
                <a:sym typeface="+mn-lt"/>
              </a:rPr>
              <a:t>。</a:t>
            </a:r>
            <a:endParaRPr lang="zh-CN" altLang="en-US" sz="2000" dirty="0">
              <a:latin typeface="+mn-lt"/>
              <a:ea typeface="+mn-ea"/>
              <a:cs typeface="+mn-ea"/>
              <a:sym typeface="+mn-lt"/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zh-CN" altLang="en-US" sz="2000" dirty="0">
                <a:latin typeface="+mn-lt"/>
                <a:ea typeface="+mn-ea"/>
                <a:cs typeface="+mn-ea"/>
                <a:sym typeface="+mn-lt"/>
              </a:rPr>
              <a:t>将函数的响应附加为新消息，再次调用模型，让模型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总结结果</a:t>
            </a:r>
            <a:r>
              <a:rPr lang="zh-CN" altLang="en-US" sz="2000" dirty="0">
                <a:latin typeface="+mn-lt"/>
                <a:ea typeface="+mn-ea"/>
                <a:cs typeface="+mn-ea"/>
                <a:sym typeface="+mn-lt"/>
              </a:rPr>
              <a:t>并将总结回馈给用户。</a:t>
            </a:r>
            <a:endParaRPr lang="zh-CN" altLang="en-US" sz="2000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1704320" y="0"/>
            <a:ext cx="487680" cy="6858001"/>
          </a:xfrm>
          <a:prstGeom prst="rect">
            <a:avLst/>
          </a:prstGeom>
          <a:solidFill>
            <a:srgbClr val="2883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33" name="图形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9467" y="309490"/>
            <a:ext cx="3057110" cy="56173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6300" y="309245"/>
            <a:ext cx="5251450" cy="103187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-3966084" y="-3004845"/>
            <a:ext cx="22130139" cy="13123517"/>
            <a:chOff x="-3966084" y="-3004845"/>
            <a:chExt cx="22130139" cy="13123517"/>
          </a:xfrm>
        </p:grpSpPr>
        <p:sp>
          <p:nvSpPr>
            <p:cNvPr id="10" name="Rectangle: Rounded Corners 25"/>
            <p:cNvSpPr/>
            <p:nvPr/>
          </p:nvSpPr>
          <p:spPr>
            <a:xfrm rot="18900000" flipH="1">
              <a:off x="-3966084" y="7391920"/>
              <a:ext cx="6554870" cy="88139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>
                <a:cs typeface="+mn-ea"/>
                <a:sym typeface="+mn-lt"/>
              </a:endParaRPr>
            </a:p>
          </p:txBody>
        </p:sp>
        <p:sp>
          <p:nvSpPr>
            <p:cNvPr id="11" name="Rectangle: Rounded Corners 25"/>
            <p:cNvSpPr/>
            <p:nvPr/>
          </p:nvSpPr>
          <p:spPr>
            <a:xfrm rot="18900000" flipH="1">
              <a:off x="8914565" y="-1866880"/>
              <a:ext cx="6554870" cy="88139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>
                <a:cs typeface="+mn-ea"/>
                <a:sym typeface="+mn-lt"/>
              </a:endParaRPr>
            </a:p>
          </p:txBody>
        </p:sp>
        <p:sp>
          <p:nvSpPr>
            <p:cNvPr id="12" name="Rectangle: Rounded Corners 25"/>
            <p:cNvSpPr/>
            <p:nvPr/>
          </p:nvSpPr>
          <p:spPr>
            <a:xfrm rot="18900000" flipH="1">
              <a:off x="9878811" y="2540350"/>
              <a:ext cx="8285244" cy="88139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>
                <a:cs typeface="+mn-ea"/>
                <a:sym typeface="+mn-lt"/>
              </a:endParaRPr>
            </a:p>
          </p:txBody>
        </p:sp>
        <p:sp>
          <p:nvSpPr>
            <p:cNvPr id="13" name="Freeform: Shape 26"/>
            <p:cNvSpPr/>
            <p:nvPr/>
          </p:nvSpPr>
          <p:spPr>
            <a:xfrm rot="18900000" flipH="1">
              <a:off x="5715615" y="6961347"/>
              <a:ext cx="6279749" cy="3157325"/>
            </a:xfrm>
            <a:custGeom>
              <a:avLst/>
              <a:gdLst>
                <a:gd name="connsiteX0" fmla="*/ 486951 w 3100723"/>
                <a:gd name="connsiteY0" fmla="*/ 463834 h 1558978"/>
                <a:gd name="connsiteX1" fmla="*/ 802606 w 3100723"/>
                <a:gd name="connsiteY1" fmla="*/ 333085 h 1558978"/>
                <a:gd name="connsiteX2" fmla="*/ 2298116 w 3100723"/>
                <a:gd name="connsiteY2" fmla="*/ 333085 h 1558978"/>
                <a:gd name="connsiteX3" fmla="*/ 2744519 w 3100723"/>
                <a:gd name="connsiteY3" fmla="*/ 779488 h 1558978"/>
                <a:gd name="connsiteX4" fmla="*/ 2298116 w 3100723"/>
                <a:gd name="connsiteY4" fmla="*/ 1225891 h 1558978"/>
                <a:gd name="connsiteX5" fmla="*/ 802606 w 3100723"/>
                <a:gd name="connsiteY5" fmla="*/ 1225891 h 1558978"/>
                <a:gd name="connsiteX6" fmla="*/ 356203 w 3100723"/>
                <a:gd name="connsiteY6" fmla="*/ 779488 h 1558978"/>
                <a:gd name="connsiteX7" fmla="*/ 486951 w 3100723"/>
                <a:gd name="connsiteY7" fmla="*/ 463834 h 1558978"/>
                <a:gd name="connsiteX8" fmla="*/ 0 w 3100723"/>
                <a:gd name="connsiteY8" fmla="*/ 779488 h 1558978"/>
                <a:gd name="connsiteX9" fmla="*/ 0 w 3100723"/>
                <a:gd name="connsiteY9" fmla="*/ 779489 h 1558978"/>
                <a:gd name="connsiteX10" fmla="*/ 0 w 3100723"/>
                <a:gd name="connsiteY10" fmla="*/ 779488 h 1558978"/>
                <a:gd name="connsiteX11" fmla="*/ 228307 w 3100723"/>
                <a:gd name="connsiteY11" fmla="*/ 228307 h 1558978"/>
                <a:gd name="connsiteX12" fmla="*/ 15836 w 3100723"/>
                <a:gd name="connsiteY12" fmla="*/ 622395 h 1558978"/>
                <a:gd name="connsiteX13" fmla="*/ 0 w 3100723"/>
                <a:gd name="connsiteY13" fmla="*/ 779488 h 1558978"/>
                <a:gd name="connsiteX14" fmla="*/ 15836 w 3100723"/>
                <a:gd name="connsiteY14" fmla="*/ 936582 h 1558978"/>
                <a:gd name="connsiteX15" fmla="*/ 779489 w 3100723"/>
                <a:gd name="connsiteY15" fmla="*/ 1558977 h 1558978"/>
                <a:gd name="connsiteX16" fmla="*/ 2321233 w 3100723"/>
                <a:gd name="connsiteY16" fmla="*/ 1558978 h 1558978"/>
                <a:gd name="connsiteX17" fmla="*/ 3100722 w 3100723"/>
                <a:gd name="connsiteY17" fmla="*/ 779489 h 1558978"/>
                <a:gd name="connsiteX18" fmla="*/ 3100723 w 3100723"/>
                <a:gd name="connsiteY18" fmla="*/ 779489 h 1558978"/>
                <a:gd name="connsiteX19" fmla="*/ 2321234 w 3100723"/>
                <a:gd name="connsiteY19" fmla="*/ 0 h 1558978"/>
                <a:gd name="connsiteX20" fmla="*/ 779489 w 3100723"/>
                <a:gd name="connsiteY20" fmla="*/ 0 h 1558978"/>
                <a:gd name="connsiteX21" fmla="*/ 228307 w 3100723"/>
                <a:gd name="connsiteY21" fmla="*/ 228307 h 1558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100723" h="1558978">
                  <a:moveTo>
                    <a:pt x="486951" y="463834"/>
                  </a:moveTo>
                  <a:cubicBezTo>
                    <a:pt x="567734" y="383050"/>
                    <a:pt x="679335" y="333085"/>
                    <a:pt x="802606" y="333085"/>
                  </a:cubicBezTo>
                  <a:lnTo>
                    <a:pt x="2298116" y="333085"/>
                  </a:lnTo>
                  <a:cubicBezTo>
                    <a:pt x="2544658" y="333085"/>
                    <a:pt x="2744519" y="532946"/>
                    <a:pt x="2744519" y="779488"/>
                  </a:cubicBezTo>
                  <a:cubicBezTo>
                    <a:pt x="2744519" y="1026030"/>
                    <a:pt x="2544658" y="1225891"/>
                    <a:pt x="2298116" y="1225891"/>
                  </a:cubicBezTo>
                  <a:lnTo>
                    <a:pt x="802606" y="1225891"/>
                  </a:lnTo>
                  <a:cubicBezTo>
                    <a:pt x="556064" y="1225891"/>
                    <a:pt x="356203" y="1026030"/>
                    <a:pt x="356203" y="779488"/>
                  </a:cubicBezTo>
                  <a:cubicBezTo>
                    <a:pt x="356203" y="656217"/>
                    <a:pt x="406168" y="544616"/>
                    <a:pt x="486951" y="463834"/>
                  </a:cubicBezTo>
                  <a:close/>
                  <a:moveTo>
                    <a:pt x="0" y="779488"/>
                  </a:moveTo>
                  <a:lnTo>
                    <a:pt x="0" y="779489"/>
                  </a:lnTo>
                  <a:lnTo>
                    <a:pt x="0" y="779488"/>
                  </a:lnTo>
                  <a:close/>
                  <a:moveTo>
                    <a:pt x="228307" y="228307"/>
                  </a:moveTo>
                  <a:cubicBezTo>
                    <a:pt x="122512" y="334102"/>
                    <a:pt x="46987" y="470166"/>
                    <a:pt x="15836" y="622395"/>
                  </a:cubicBezTo>
                  <a:lnTo>
                    <a:pt x="0" y="779488"/>
                  </a:lnTo>
                  <a:lnTo>
                    <a:pt x="15836" y="936582"/>
                  </a:lnTo>
                  <a:cubicBezTo>
                    <a:pt x="88521" y="1291782"/>
                    <a:pt x="402802" y="1558977"/>
                    <a:pt x="779489" y="1558977"/>
                  </a:cubicBezTo>
                  <a:lnTo>
                    <a:pt x="2321233" y="1558978"/>
                  </a:lnTo>
                  <a:cubicBezTo>
                    <a:pt x="2751733" y="1558978"/>
                    <a:pt x="3100722" y="1209989"/>
                    <a:pt x="3100722" y="779489"/>
                  </a:cubicBezTo>
                  <a:lnTo>
                    <a:pt x="3100723" y="779489"/>
                  </a:lnTo>
                  <a:cubicBezTo>
                    <a:pt x="3100723" y="348989"/>
                    <a:pt x="2751734" y="0"/>
                    <a:pt x="2321234" y="0"/>
                  </a:cubicBezTo>
                  <a:lnTo>
                    <a:pt x="779489" y="0"/>
                  </a:lnTo>
                  <a:cubicBezTo>
                    <a:pt x="564239" y="0"/>
                    <a:pt x="369367" y="87247"/>
                    <a:pt x="228307" y="228307"/>
                  </a:cubicBezTo>
                  <a:close/>
                </a:path>
              </a:pathLst>
            </a:custGeom>
            <a:solidFill>
              <a:srgbClr val="2883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cs typeface="+mn-ea"/>
                <a:sym typeface="+mn-lt"/>
              </a:endParaRPr>
            </a:p>
          </p:txBody>
        </p:sp>
        <p:sp>
          <p:nvSpPr>
            <p:cNvPr id="14" name="Freeform: Shape 26"/>
            <p:cNvSpPr/>
            <p:nvPr/>
          </p:nvSpPr>
          <p:spPr>
            <a:xfrm rot="18900000" flipH="1">
              <a:off x="-1494941" y="-3004845"/>
              <a:ext cx="6279749" cy="3157325"/>
            </a:xfrm>
            <a:custGeom>
              <a:avLst/>
              <a:gdLst>
                <a:gd name="connsiteX0" fmla="*/ 486951 w 3100723"/>
                <a:gd name="connsiteY0" fmla="*/ 463834 h 1558978"/>
                <a:gd name="connsiteX1" fmla="*/ 802606 w 3100723"/>
                <a:gd name="connsiteY1" fmla="*/ 333085 h 1558978"/>
                <a:gd name="connsiteX2" fmla="*/ 2298116 w 3100723"/>
                <a:gd name="connsiteY2" fmla="*/ 333085 h 1558978"/>
                <a:gd name="connsiteX3" fmla="*/ 2744519 w 3100723"/>
                <a:gd name="connsiteY3" fmla="*/ 779488 h 1558978"/>
                <a:gd name="connsiteX4" fmla="*/ 2298116 w 3100723"/>
                <a:gd name="connsiteY4" fmla="*/ 1225891 h 1558978"/>
                <a:gd name="connsiteX5" fmla="*/ 802606 w 3100723"/>
                <a:gd name="connsiteY5" fmla="*/ 1225891 h 1558978"/>
                <a:gd name="connsiteX6" fmla="*/ 356203 w 3100723"/>
                <a:gd name="connsiteY6" fmla="*/ 779488 h 1558978"/>
                <a:gd name="connsiteX7" fmla="*/ 486951 w 3100723"/>
                <a:gd name="connsiteY7" fmla="*/ 463834 h 1558978"/>
                <a:gd name="connsiteX8" fmla="*/ 0 w 3100723"/>
                <a:gd name="connsiteY8" fmla="*/ 779488 h 1558978"/>
                <a:gd name="connsiteX9" fmla="*/ 0 w 3100723"/>
                <a:gd name="connsiteY9" fmla="*/ 779489 h 1558978"/>
                <a:gd name="connsiteX10" fmla="*/ 0 w 3100723"/>
                <a:gd name="connsiteY10" fmla="*/ 779488 h 1558978"/>
                <a:gd name="connsiteX11" fmla="*/ 228307 w 3100723"/>
                <a:gd name="connsiteY11" fmla="*/ 228307 h 1558978"/>
                <a:gd name="connsiteX12" fmla="*/ 15836 w 3100723"/>
                <a:gd name="connsiteY12" fmla="*/ 622395 h 1558978"/>
                <a:gd name="connsiteX13" fmla="*/ 0 w 3100723"/>
                <a:gd name="connsiteY13" fmla="*/ 779488 h 1558978"/>
                <a:gd name="connsiteX14" fmla="*/ 15836 w 3100723"/>
                <a:gd name="connsiteY14" fmla="*/ 936582 h 1558978"/>
                <a:gd name="connsiteX15" fmla="*/ 779489 w 3100723"/>
                <a:gd name="connsiteY15" fmla="*/ 1558977 h 1558978"/>
                <a:gd name="connsiteX16" fmla="*/ 2321233 w 3100723"/>
                <a:gd name="connsiteY16" fmla="*/ 1558978 h 1558978"/>
                <a:gd name="connsiteX17" fmla="*/ 3100722 w 3100723"/>
                <a:gd name="connsiteY17" fmla="*/ 779489 h 1558978"/>
                <a:gd name="connsiteX18" fmla="*/ 3100723 w 3100723"/>
                <a:gd name="connsiteY18" fmla="*/ 779489 h 1558978"/>
                <a:gd name="connsiteX19" fmla="*/ 2321234 w 3100723"/>
                <a:gd name="connsiteY19" fmla="*/ 0 h 1558978"/>
                <a:gd name="connsiteX20" fmla="*/ 779489 w 3100723"/>
                <a:gd name="connsiteY20" fmla="*/ 0 h 1558978"/>
                <a:gd name="connsiteX21" fmla="*/ 228307 w 3100723"/>
                <a:gd name="connsiteY21" fmla="*/ 228307 h 1558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100723" h="1558978">
                  <a:moveTo>
                    <a:pt x="486951" y="463834"/>
                  </a:moveTo>
                  <a:cubicBezTo>
                    <a:pt x="567734" y="383050"/>
                    <a:pt x="679335" y="333085"/>
                    <a:pt x="802606" y="333085"/>
                  </a:cubicBezTo>
                  <a:lnTo>
                    <a:pt x="2298116" y="333085"/>
                  </a:lnTo>
                  <a:cubicBezTo>
                    <a:pt x="2544658" y="333085"/>
                    <a:pt x="2744519" y="532946"/>
                    <a:pt x="2744519" y="779488"/>
                  </a:cubicBezTo>
                  <a:cubicBezTo>
                    <a:pt x="2744519" y="1026030"/>
                    <a:pt x="2544658" y="1225891"/>
                    <a:pt x="2298116" y="1225891"/>
                  </a:cubicBezTo>
                  <a:lnTo>
                    <a:pt x="802606" y="1225891"/>
                  </a:lnTo>
                  <a:cubicBezTo>
                    <a:pt x="556064" y="1225891"/>
                    <a:pt x="356203" y="1026030"/>
                    <a:pt x="356203" y="779488"/>
                  </a:cubicBezTo>
                  <a:cubicBezTo>
                    <a:pt x="356203" y="656217"/>
                    <a:pt x="406168" y="544616"/>
                    <a:pt x="486951" y="463834"/>
                  </a:cubicBezTo>
                  <a:close/>
                  <a:moveTo>
                    <a:pt x="0" y="779488"/>
                  </a:moveTo>
                  <a:lnTo>
                    <a:pt x="0" y="779489"/>
                  </a:lnTo>
                  <a:lnTo>
                    <a:pt x="0" y="779488"/>
                  </a:lnTo>
                  <a:close/>
                  <a:moveTo>
                    <a:pt x="228307" y="228307"/>
                  </a:moveTo>
                  <a:cubicBezTo>
                    <a:pt x="122512" y="334102"/>
                    <a:pt x="46987" y="470166"/>
                    <a:pt x="15836" y="622395"/>
                  </a:cubicBezTo>
                  <a:lnTo>
                    <a:pt x="0" y="779488"/>
                  </a:lnTo>
                  <a:lnTo>
                    <a:pt x="15836" y="936582"/>
                  </a:lnTo>
                  <a:cubicBezTo>
                    <a:pt x="88521" y="1291782"/>
                    <a:pt x="402802" y="1558977"/>
                    <a:pt x="779489" y="1558977"/>
                  </a:cubicBezTo>
                  <a:lnTo>
                    <a:pt x="2321233" y="1558978"/>
                  </a:lnTo>
                  <a:cubicBezTo>
                    <a:pt x="2751733" y="1558978"/>
                    <a:pt x="3100722" y="1209989"/>
                    <a:pt x="3100722" y="779489"/>
                  </a:cubicBezTo>
                  <a:lnTo>
                    <a:pt x="3100723" y="779489"/>
                  </a:lnTo>
                  <a:cubicBezTo>
                    <a:pt x="3100723" y="348989"/>
                    <a:pt x="2751734" y="0"/>
                    <a:pt x="2321234" y="0"/>
                  </a:cubicBezTo>
                  <a:lnTo>
                    <a:pt x="779489" y="0"/>
                  </a:lnTo>
                  <a:cubicBezTo>
                    <a:pt x="564239" y="0"/>
                    <a:pt x="369367" y="87247"/>
                    <a:pt x="228307" y="228307"/>
                  </a:cubicBezTo>
                  <a:close/>
                </a:path>
              </a:pathLst>
            </a:custGeom>
            <a:solidFill>
              <a:srgbClr val="2883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cs typeface="+mn-ea"/>
                <a:sym typeface="+mn-lt"/>
              </a:endParaRPr>
            </a:p>
          </p:txBody>
        </p:sp>
        <p:sp>
          <p:nvSpPr>
            <p:cNvPr id="15" name="PA-文本框 6"/>
            <p:cNvSpPr txBox="1"/>
            <p:nvPr>
              <p:custDataLst>
                <p:tags r:id="rId1"/>
              </p:custDataLst>
            </p:nvPr>
          </p:nvSpPr>
          <p:spPr>
            <a:xfrm>
              <a:off x="498504" y="944017"/>
              <a:ext cx="42462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440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defRPr>
              </a:lvl1pPr>
            </a:lstStyle>
            <a:p>
              <a:r>
                <a:rPr lang="en-US" altLang="zh-CN" dirty="0">
                  <a:sym typeface="+mn-lt"/>
                </a:rPr>
                <a:t>Hugging GPT</a:t>
              </a:r>
              <a:endParaRPr lang="en-US" altLang="zh-CN" dirty="0">
                <a:sym typeface="+mn-lt"/>
              </a:endParaRPr>
            </a:p>
          </p:txBody>
        </p:sp>
      </p:grpSp>
      <p:sp>
        <p:nvSpPr>
          <p:cNvPr id="3" name="矩形 2"/>
          <p:cNvSpPr/>
          <p:nvPr/>
        </p:nvSpPr>
        <p:spPr>
          <a:xfrm>
            <a:off x="538480" y="1786255"/>
            <a:ext cx="4615815" cy="472313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" name="PA-文本框 9"/>
          <p:cNvSpPr txBox="1"/>
          <p:nvPr>
            <p:custDataLst>
              <p:tags r:id="rId2"/>
            </p:custDataLst>
          </p:nvPr>
        </p:nvSpPr>
        <p:spPr>
          <a:xfrm>
            <a:off x="735965" y="2123440"/>
            <a:ext cx="4246245" cy="404812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defTabSz="457200">
              <a:lnSpc>
                <a:spcPct val="130000"/>
              </a:lnSpc>
              <a:defRPr sz="1200">
                <a:solidFill>
                  <a:schemeClr val="bg1">
                    <a:lumMod val="50000"/>
                  </a:schemeClr>
                </a:solidFill>
                <a:latin typeface="Source Han Sans CN Normal" panose="020B0400000000000000" pitchFamily="34" charset="-128"/>
                <a:ea typeface="Source Han Sans CN Normal" panose="020B0400000000000000" pitchFamily="34" charset="-128"/>
              </a:defRPr>
            </a:lvl1pPr>
          </a:lstStyle>
          <a:p>
            <a:r>
              <a:rPr lang="zh-CN" altLang="en-US" sz="18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由于大模型(LLM)在语言理解、生成、交互和推理上展现出很强的能力，所以作者认为LLM可以充当一个控制器的作用来管理现有的AI模型以解决复杂的AI任务，并且语言可以成为一个通用的接口来启动AI处理这些任务。基于这个想法，作者提出HuggingGPT，一个框架用于连接不同的AI模型来解决AI任务。</a:t>
            </a:r>
            <a:endParaRPr lang="zh-CN" altLang="en-US" sz="1800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  <a:p>
            <a:r>
              <a:rPr lang="zh-CN" altLang="en-US" sz="18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具体的步骤是：</a:t>
            </a:r>
            <a:endParaRPr lang="zh-CN" altLang="en-US" sz="1800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  <a:p>
            <a:r>
              <a:rPr lang="en-US" altLang="zh-CN" sz="18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1.</a:t>
            </a:r>
            <a:r>
              <a:rPr lang="zh-CN" altLang="en-US" sz="18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任务规划</a:t>
            </a:r>
            <a:r>
              <a:rPr lang="en-US" altLang="zh-CN" sz="18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		2.</a:t>
            </a:r>
            <a:r>
              <a:rPr lang="zh-CN" altLang="en-US" sz="18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模型选择</a:t>
            </a:r>
            <a:endParaRPr lang="zh-CN" altLang="en-US" sz="1800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  <a:p>
            <a:r>
              <a:rPr lang="en-US" altLang="zh-CN" sz="18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3.</a:t>
            </a:r>
            <a:r>
              <a:rPr lang="zh-CN" altLang="en-US" sz="18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任务执行</a:t>
            </a:r>
            <a:r>
              <a:rPr lang="en-US" altLang="zh-CN" sz="18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		4.</a:t>
            </a:r>
            <a:r>
              <a:rPr lang="zh-CN" altLang="en-US" sz="18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回答生成</a:t>
            </a:r>
            <a:endParaRPr lang="zh-CN" altLang="en-US" sz="1800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33" name="图形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467" y="309490"/>
            <a:ext cx="3057110" cy="56173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0515" y="168275"/>
            <a:ext cx="6673215" cy="659638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Rounded Corners 25"/>
          <p:cNvSpPr/>
          <p:nvPr/>
        </p:nvSpPr>
        <p:spPr>
          <a:xfrm rot="18900000" flipH="1">
            <a:off x="8878614" y="3620182"/>
            <a:ext cx="8285244" cy="881396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>
              <a:cs typeface="+mn-ea"/>
              <a:sym typeface="+mn-lt"/>
            </a:endParaRPr>
          </a:p>
        </p:txBody>
      </p:sp>
      <p:sp>
        <p:nvSpPr>
          <p:cNvPr id="8" name="Rectangle: Rounded Corners 25"/>
          <p:cNvSpPr/>
          <p:nvPr/>
        </p:nvSpPr>
        <p:spPr>
          <a:xfrm rot="18900000" flipH="1">
            <a:off x="-1967865" y="1127778"/>
            <a:ext cx="6554870" cy="881396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>
              <a:cs typeface="+mn-ea"/>
              <a:sym typeface="+mn-lt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6243955" y="1741170"/>
            <a:ext cx="1066800" cy="4965065"/>
          </a:xfrm>
          <a:prstGeom prst="rect">
            <a:avLst/>
          </a:prstGeom>
          <a:solidFill>
            <a:srgbClr val="2883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728662" y="1204913"/>
            <a:ext cx="314325" cy="314325"/>
          </a:xfrm>
          <a:prstGeom prst="ellipse">
            <a:avLst/>
          </a:prstGeom>
          <a:solidFill>
            <a:srgbClr val="2883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150180" y="977354"/>
            <a:ext cx="359228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44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defRPr>
            </a:lvl1pPr>
          </a:lstStyle>
          <a:p>
            <a:r>
              <a:rPr lang="en-US" altLang="zh-CN" dirty="0">
                <a:sym typeface="+mn-lt"/>
              </a:rPr>
              <a:t>Pandas AI</a:t>
            </a:r>
            <a:endParaRPr lang="en-US" altLang="zh-CN" dirty="0">
              <a:sym typeface="+mn-lt"/>
            </a:endParaRPr>
          </a:p>
        </p:txBody>
      </p:sp>
      <p:sp>
        <p:nvSpPr>
          <p:cNvPr id="7" name="TextBox 9"/>
          <p:cNvSpPr txBox="1"/>
          <p:nvPr/>
        </p:nvSpPr>
        <p:spPr>
          <a:xfrm>
            <a:off x="7615555" y="2195195"/>
            <a:ext cx="4058285" cy="409257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defTabSz="457200">
              <a:lnSpc>
                <a:spcPct val="130000"/>
              </a:lnSpc>
              <a:defRPr sz="1200">
                <a:solidFill>
                  <a:schemeClr val="bg1">
                    <a:lumMod val="50000"/>
                  </a:schemeClr>
                </a:solidFill>
                <a:latin typeface="Source Han Sans CN Normal" panose="020B0400000000000000" pitchFamily="34" charset="-128"/>
                <a:ea typeface="Source Han Sans CN Normal" panose="020B0400000000000000" pitchFamily="34" charset="-128"/>
              </a:defRPr>
            </a:lvl1pPr>
          </a:lstStyle>
          <a:p>
            <a:r>
              <a:rPr lang="zh-CN" altLang="en-US" sz="2000" dirty="0">
                <a:latin typeface="+mn-lt"/>
                <a:ea typeface="+mn-ea"/>
                <a:cs typeface="+mn-ea"/>
                <a:sym typeface="+mn-lt"/>
              </a:rPr>
              <a:t>PandasAI是一个Python库，为流行的数据分析和操作工具</a:t>
            </a:r>
            <a:r>
              <a:rPr lang="zh-CN" altLang="en-US" sz="2000" b="1" u="sng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pandas</a:t>
            </a:r>
            <a:r>
              <a:rPr lang="zh-CN" altLang="en-US" sz="2000" dirty="0">
                <a:latin typeface="+mn-lt"/>
                <a:ea typeface="+mn-ea"/>
                <a:cs typeface="+mn-ea"/>
                <a:sym typeface="+mn-lt"/>
              </a:rPr>
              <a:t>添加了生成式人工智能功能。它设计用于与pandas一起使用，而不是取代它。</a:t>
            </a:r>
            <a:endParaRPr lang="zh-CN" altLang="en-US" sz="2000" dirty="0">
              <a:latin typeface="+mn-lt"/>
              <a:ea typeface="+mn-ea"/>
              <a:cs typeface="+mn-ea"/>
              <a:sym typeface="+mn-lt"/>
            </a:endParaRPr>
          </a:p>
          <a:p>
            <a:endParaRPr lang="zh-CN" altLang="en-US" sz="2000" dirty="0">
              <a:latin typeface="+mn-lt"/>
              <a:ea typeface="+mn-ea"/>
              <a:cs typeface="+mn-ea"/>
              <a:sym typeface="+mn-lt"/>
            </a:endParaRPr>
          </a:p>
          <a:p>
            <a:r>
              <a:rPr lang="zh-CN" altLang="en-US" sz="2000" dirty="0">
                <a:latin typeface="+mn-lt"/>
                <a:ea typeface="+mn-ea"/>
                <a:cs typeface="+mn-ea"/>
                <a:sym typeface="+mn-lt"/>
              </a:rPr>
              <a:t>PandasAI使pandas具有对话能力，允许用自然语言向数据提出问题。还可以要求PandasAI绘制图表、清理数据、填充缺失值和生成特征。</a:t>
            </a:r>
            <a:endParaRPr lang="zh-CN" altLang="en-US" sz="2000" dirty="0"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15" name="图形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9467" y="309490"/>
            <a:ext cx="3057110" cy="56173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0" y="1734820"/>
            <a:ext cx="6777355" cy="5004435"/>
          </a:xfrm>
          <a:prstGeom prst="rect">
            <a:avLst/>
          </a:prstGeom>
          <a:blipFill rotWithShape="1">
            <a:blip r:embed="rId2" cstate="screen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-1494941" y="-3004845"/>
            <a:ext cx="19658996" cy="11207535"/>
            <a:chOff x="-1494941" y="-3004845"/>
            <a:chExt cx="19658996" cy="11207535"/>
          </a:xfrm>
        </p:grpSpPr>
        <p:sp>
          <p:nvSpPr>
            <p:cNvPr id="6" name="Rectangle: Rounded Corners 25"/>
            <p:cNvSpPr/>
            <p:nvPr/>
          </p:nvSpPr>
          <p:spPr>
            <a:xfrm rot="18900000" flipH="1">
              <a:off x="9878811" y="2540350"/>
              <a:ext cx="8285244" cy="88139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>
                <a:cs typeface="+mn-ea"/>
                <a:sym typeface="+mn-lt"/>
              </a:endParaRPr>
            </a:p>
          </p:txBody>
        </p:sp>
        <p:sp>
          <p:nvSpPr>
            <p:cNvPr id="4" name="Rectangle: Rounded Corners 25"/>
            <p:cNvSpPr/>
            <p:nvPr/>
          </p:nvSpPr>
          <p:spPr>
            <a:xfrm rot="18900000" flipH="1">
              <a:off x="435860" y="7321294"/>
              <a:ext cx="6554870" cy="88139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>
                <a:cs typeface="+mn-ea"/>
                <a:sym typeface="+mn-lt"/>
              </a:endParaRPr>
            </a:p>
          </p:txBody>
        </p:sp>
        <p:sp>
          <p:nvSpPr>
            <p:cNvPr id="5" name="Rectangle: Rounded Corners 25"/>
            <p:cNvSpPr/>
            <p:nvPr/>
          </p:nvSpPr>
          <p:spPr>
            <a:xfrm rot="18900000" flipH="1">
              <a:off x="8914565" y="-1866880"/>
              <a:ext cx="6554870" cy="88139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>
                <a:cs typeface="+mn-ea"/>
                <a:sym typeface="+mn-lt"/>
              </a:endParaRPr>
            </a:p>
          </p:txBody>
        </p:sp>
        <p:sp>
          <p:nvSpPr>
            <p:cNvPr id="8" name="Freeform: Shape 26"/>
            <p:cNvSpPr/>
            <p:nvPr/>
          </p:nvSpPr>
          <p:spPr>
            <a:xfrm rot="18900000" flipH="1">
              <a:off x="-1494941" y="-3004845"/>
              <a:ext cx="6279749" cy="3157325"/>
            </a:xfrm>
            <a:custGeom>
              <a:avLst/>
              <a:gdLst>
                <a:gd name="connsiteX0" fmla="*/ 486951 w 3100723"/>
                <a:gd name="connsiteY0" fmla="*/ 463834 h 1558978"/>
                <a:gd name="connsiteX1" fmla="*/ 802606 w 3100723"/>
                <a:gd name="connsiteY1" fmla="*/ 333085 h 1558978"/>
                <a:gd name="connsiteX2" fmla="*/ 2298116 w 3100723"/>
                <a:gd name="connsiteY2" fmla="*/ 333085 h 1558978"/>
                <a:gd name="connsiteX3" fmla="*/ 2744519 w 3100723"/>
                <a:gd name="connsiteY3" fmla="*/ 779488 h 1558978"/>
                <a:gd name="connsiteX4" fmla="*/ 2298116 w 3100723"/>
                <a:gd name="connsiteY4" fmla="*/ 1225891 h 1558978"/>
                <a:gd name="connsiteX5" fmla="*/ 802606 w 3100723"/>
                <a:gd name="connsiteY5" fmla="*/ 1225891 h 1558978"/>
                <a:gd name="connsiteX6" fmla="*/ 356203 w 3100723"/>
                <a:gd name="connsiteY6" fmla="*/ 779488 h 1558978"/>
                <a:gd name="connsiteX7" fmla="*/ 486951 w 3100723"/>
                <a:gd name="connsiteY7" fmla="*/ 463834 h 1558978"/>
                <a:gd name="connsiteX8" fmla="*/ 0 w 3100723"/>
                <a:gd name="connsiteY8" fmla="*/ 779488 h 1558978"/>
                <a:gd name="connsiteX9" fmla="*/ 0 w 3100723"/>
                <a:gd name="connsiteY9" fmla="*/ 779489 h 1558978"/>
                <a:gd name="connsiteX10" fmla="*/ 0 w 3100723"/>
                <a:gd name="connsiteY10" fmla="*/ 779488 h 1558978"/>
                <a:gd name="connsiteX11" fmla="*/ 228307 w 3100723"/>
                <a:gd name="connsiteY11" fmla="*/ 228307 h 1558978"/>
                <a:gd name="connsiteX12" fmla="*/ 15836 w 3100723"/>
                <a:gd name="connsiteY12" fmla="*/ 622395 h 1558978"/>
                <a:gd name="connsiteX13" fmla="*/ 0 w 3100723"/>
                <a:gd name="connsiteY13" fmla="*/ 779488 h 1558978"/>
                <a:gd name="connsiteX14" fmla="*/ 15836 w 3100723"/>
                <a:gd name="connsiteY14" fmla="*/ 936582 h 1558978"/>
                <a:gd name="connsiteX15" fmla="*/ 779489 w 3100723"/>
                <a:gd name="connsiteY15" fmla="*/ 1558977 h 1558978"/>
                <a:gd name="connsiteX16" fmla="*/ 2321233 w 3100723"/>
                <a:gd name="connsiteY16" fmla="*/ 1558978 h 1558978"/>
                <a:gd name="connsiteX17" fmla="*/ 3100722 w 3100723"/>
                <a:gd name="connsiteY17" fmla="*/ 779489 h 1558978"/>
                <a:gd name="connsiteX18" fmla="*/ 3100723 w 3100723"/>
                <a:gd name="connsiteY18" fmla="*/ 779489 h 1558978"/>
                <a:gd name="connsiteX19" fmla="*/ 2321234 w 3100723"/>
                <a:gd name="connsiteY19" fmla="*/ 0 h 1558978"/>
                <a:gd name="connsiteX20" fmla="*/ 779489 w 3100723"/>
                <a:gd name="connsiteY20" fmla="*/ 0 h 1558978"/>
                <a:gd name="connsiteX21" fmla="*/ 228307 w 3100723"/>
                <a:gd name="connsiteY21" fmla="*/ 228307 h 1558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100723" h="1558978">
                  <a:moveTo>
                    <a:pt x="486951" y="463834"/>
                  </a:moveTo>
                  <a:cubicBezTo>
                    <a:pt x="567734" y="383050"/>
                    <a:pt x="679335" y="333085"/>
                    <a:pt x="802606" y="333085"/>
                  </a:cubicBezTo>
                  <a:lnTo>
                    <a:pt x="2298116" y="333085"/>
                  </a:lnTo>
                  <a:cubicBezTo>
                    <a:pt x="2544658" y="333085"/>
                    <a:pt x="2744519" y="532946"/>
                    <a:pt x="2744519" y="779488"/>
                  </a:cubicBezTo>
                  <a:cubicBezTo>
                    <a:pt x="2744519" y="1026030"/>
                    <a:pt x="2544658" y="1225891"/>
                    <a:pt x="2298116" y="1225891"/>
                  </a:cubicBezTo>
                  <a:lnTo>
                    <a:pt x="802606" y="1225891"/>
                  </a:lnTo>
                  <a:cubicBezTo>
                    <a:pt x="556064" y="1225891"/>
                    <a:pt x="356203" y="1026030"/>
                    <a:pt x="356203" y="779488"/>
                  </a:cubicBezTo>
                  <a:cubicBezTo>
                    <a:pt x="356203" y="656217"/>
                    <a:pt x="406168" y="544616"/>
                    <a:pt x="486951" y="463834"/>
                  </a:cubicBezTo>
                  <a:close/>
                  <a:moveTo>
                    <a:pt x="0" y="779488"/>
                  </a:moveTo>
                  <a:lnTo>
                    <a:pt x="0" y="779489"/>
                  </a:lnTo>
                  <a:lnTo>
                    <a:pt x="0" y="779488"/>
                  </a:lnTo>
                  <a:close/>
                  <a:moveTo>
                    <a:pt x="228307" y="228307"/>
                  </a:moveTo>
                  <a:cubicBezTo>
                    <a:pt x="122512" y="334102"/>
                    <a:pt x="46987" y="470166"/>
                    <a:pt x="15836" y="622395"/>
                  </a:cubicBezTo>
                  <a:lnTo>
                    <a:pt x="0" y="779488"/>
                  </a:lnTo>
                  <a:lnTo>
                    <a:pt x="15836" y="936582"/>
                  </a:lnTo>
                  <a:cubicBezTo>
                    <a:pt x="88521" y="1291782"/>
                    <a:pt x="402802" y="1558977"/>
                    <a:pt x="779489" y="1558977"/>
                  </a:cubicBezTo>
                  <a:lnTo>
                    <a:pt x="2321233" y="1558978"/>
                  </a:lnTo>
                  <a:cubicBezTo>
                    <a:pt x="2751733" y="1558978"/>
                    <a:pt x="3100722" y="1209989"/>
                    <a:pt x="3100722" y="779489"/>
                  </a:cubicBezTo>
                  <a:lnTo>
                    <a:pt x="3100723" y="779489"/>
                  </a:lnTo>
                  <a:cubicBezTo>
                    <a:pt x="3100723" y="348989"/>
                    <a:pt x="2751734" y="0"/>
                    <a:pt x="2321234" y="0"/>
                  </a:cubicBezTo>
                  <a:lnTo>
                    <a:pt x="779489" y="0"/>
                  </a:lnTo>
                  <a:cubicBezTo>
                    <a:pt x="564239" y="0"/>
                    <a:pt x="369367" y="87247"/>
                    <a:pt x="228307" y="228307"/>
                  </a:cubicBezTo>
                  <a:close/>
                </a:path>
              </a:pathLst>
            </a:custGeom>
            <a:solidFill>
              <a:srgbClr val="2883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cs typeface="+mn-ea"/>
                <a:sym typeface="+mn-lt"/>
              </a:endParaRPr>
            </a:p>
          </p:txBody>
        </p:sp>
        <p:sp>
          <p:nvSpPr>
            <p:cNvPr id="9" name="PA-文本框 6"/>
            <p:cNvSpPr txBox="1"/>
            <p:nvPr>
              <p:custDataLst>
                <p:tags r:id="rId1"/>
              </p:custDataLst>
            </p:nvPr>
          </p:nvSpPr>
          <p:spPr>
            <a:xfrm>
              <a:off x="4311326" y="284783"/>
              <a:ext cx="396935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440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defRPr>
              </a:lvl1pPr>
            </a:lstStyle>
            <a:p>
              <a:r>
                <a:rPr lang="en-US" altLang="zh-CN" dirty="0">
                  <a:sym typeface="+mn-lt"/>
                </a:rPr>
                <a:t>TrafficGPT</a:t>
              </a:r>
              <a:endParaRPr lang="en-US" altLang="zh-CN" dirty="0">
                <a:sym typeface="+mn-lt"/>
              </a:endParaRP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1460" y="871220"/>
            <a:ext cx="9400540" cy="5699760"/>
          </a:xfrm>
          <a:prstGeom prst="rect">
            <a:avLst/>
          </a:prstGeom>
        </p:spPr>
      </p:pic>
      <p:sp>
        <p:nvSpPr>
          <p:cNvPr id="12" name="TextBox 9"/>
          <p:cNvSpPr txBox="1"/>
          <p:nvPr/>
        </p:nvSpPr>
        <p:spPr>
          <a:xfrm>
            <a:off x="224155" y="1325880"/>
            <a:ext cx="2565400" cy="4896485"/>
          </a:xfrm>
          <a:prstGeom prst="rect">
            <a:avLst/>
          </a:prstGeom>
        </p:spPr>
        <p:txBody>
          <a:bodyPr wrap="square">
            <a:noAutofit/>
          </a:bodyPr>
          <a:lstStyle>
            <a:defPPr>
              <a:defRPr lang="zh-CN"/>
            </a:defPPr>
            <a:lvl1pPr defTabSz="457200">
              <a:lnSpc>
                <a:spcPct val="130000"/>
              </a:lnSpc>
              <a:defRPr sz="1200">
                <a:solidFill>
                  <a:schemeClr val="bg1">
                    <a:lumMod val="50000"/>
                  </a:schemeClr>
                </a:solidFill>
                <a:latin typeface="Source Han Sans CN Normal" panose="020B0400000000000000" pitchFamily="34" charset="-128"/>
                <a:ea typeface="Source Han Sans CN Normal" panose="020B0400000000000000" pitchFamily="34" charset="-128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zh-CN" altLang="en-US" sz="1600" b="1" dirty="0">
                <a:latin typeface="+mn-lt"/>
                <a:ea typeface="+mn-ea"/>
                <a:cs typeface="+mn-ea"/>
                <a:sym typeface="+mn-lt"/>
              </a:rPr>
              <a:t>TrafficGPT</a:t>
            </a:r>
            <a:r>
              <a:rPr lang="zh-CN" altLang="en-US" sz="1600" dirty="0">
                <a:latin typeface="+mn-lt"/>
                <a:ea typeface="+mn-ea"/>
                <a:cs typeface="+mn-ea"/>
                <a:sym typeface="+mn-lt"/>
              </a:rPr>
              <a:t>通过定义一系列提示来帮助ChatGPT注入与交通数据和交通系统交互的能力，并确保其可靠性，从而弥合了大型语言模型（LLMs）和交通基础模型（TFMs）之间的关键差距。</a:t>
            </a:r>
            <a:endParaRPr lang="zh-CN" altLang="en-US" sz="1600" dirty="0">
              <a:latin typeface="+mn-lt"/>
              <a:ea typeface="+mn-ea"/>
              <a:cs typeface="+mn-ea"/>
              <a:sym typeface="+mn-lt"/>
            </a:endParaRPr>
          </a:p>
          <a:p>
            <a:pPr algn="l">
              <a:lnSpc>
                <a:spcPct val="150000"/>
              </a:lnSpc>
            </a:pPr>
            <a:r>
              <a:rPr lang="zh-CN" altLang="en-US" sz="1600" dirty="0">
                <a:latin typeface="+mn-lt"/>
                <a:ea typeface="+mn-ea"/>
                <a:cs typeface="+mn-ea"/>
                <a:sym typeface="+mn-lt"/>
              </a:rPr>
              <a:t>这种融合使ChatGPT能够熟练地查看、分析和处理交通数据，最终为城市交通系统管理提供有价值的决策支持。</a:t>
            </a:r>
            <a:endParaRPr lang="zh-CN" altLang="en-US" sz="1600" dirty="0"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33" name="图形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467" y="309490"/>
            <a:ext cx="3057110" cy="561730"/>
          </a:xfrm>
          <a:prstGeom prst="rect">
            <a:avLst/>
          </a:prstGeom>
        </p:spPr>
      </p:pic>
      <p:sp>
        <p:nvSpPr>
          <p:cNvPr id="13" name="PA-圆角矩形 1"/>
          <p:cNvSpPr/>
          <p:nvPr>
            <p:custDataLst>
              <p:tags r:id="rId4"/>
            </p:custDataLst>
          </p:nvPr>
        </p:nvSpPr>
        <p:spPr>
          <a:xfrm rot="5400000">
            <a:off x="2063434" y="3233050"/>
            <a:ext cx="1610096" cy="154193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 flipH="1">
            <a:off x="0" y="0"/>
            <a:ext cx="12192000" cy="982345"/>
          </a:xfrm>
          <a:prstGeom prst="rect">
            <a:avLst/>
          </a:prstGeom>
          <a:solidFill>
            <a:srgbClr val="2883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259408" y="309490"/>
            <a:ext cx="367191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b="1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TrafficGPT</a:t>
            </a:r>
            <a:endParaRPr lang="en-US" altLang="zh-CN" sz="4400" b="1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33" name="图形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9467" y="309490"/>
            <a:ext cx="3057110" cy="5617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180" y="1067435"/>
            <a:ext cx="10326370" cy="579056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 flipH="1">
            <a:off x="0" y="0"/>
            <a:ext cx="12192000" cy="953135"/>
          </a:xfrm>
          <a:prstGeom prst="rect">
            <a:avLst/>
          </a:prstGeom>
          <a:solidFill>
            <a:srgbClr val="2883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923895" y="309490"/>
            <a:ext cx="458851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4400" b="1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defRPr>
            </a:lvl1pPr>
          </a:lstStyle>
          <a:p>
            <a:r>
              <a:rPr lang="en-US" dirty="0">
                <a:sym typeface="+mn-lt"/>
              </a:rPr>
              <a:t>RestGPT</a:t>
            </a:r>
            <a:endParaRPr lang="en-US" dirty="0">
              <a:sym typeface="+mn-lt"/>
            </a:endParaRPr>
          </a:p>
        </p:txBody>
      </p:sp>
      <p:sp>
        <p:nvSpPr>
          <p:cNvPr id="15" name="TextBox 9"/>
          <p:cNvSpPr txBox="1"/>
          <p:nvPr/>
        </p:nvSpPr>
        <p:spPr>
          <a:xfrm>
            <a:off x="989330" y="1281430"/>
            <a:ext cx="10436860" cy="1363345"/>
          </a:xfrm>
          <a:prstGeom prst="rect">
            <a:avLst/>
          </a:prstGeom>
        </p:spPr>
        <p:txBody>
          <a:bodyPr wrap="square">
            <a:noAutofit/>
          </a:bodyPr>
          <a:lstStyle>
            <a:defPPr>
              <a:defRPr lang="zh-CN"/>
            </a:defPPr>
            <a:lvl1pPr defTabSz="457200">
              <a:lnSpc>
                <a:spcPct val="130000"/>
              </a:lnSpc>
              <a:defRPr sz="1200">
                <a:solidFill>
                  <a:schemeClr val="bg1">
                    <a:lumMod val="50000"/>
                  </a:schemeClr>
                </a:solidFill>
                <a:latin typeface="Source Han Sans CN Normal" panose="020B0400000000000000" pitchFamily="34" charset="-128"/>
                <a:ea typeface="Source Han Sans CN Normal" panose="020B0400000000000000" pitchFamily="34" charset="-128"/>
              </a:defRPr>
            </a:lvl1pPr>
          </a:lstStyle>
          <a:p>
            <a:pPr algn="ctr"/>
            <a:r>
              <a:rPr lang="zh-CN" altLang="en-US" sz="2000" dirty="0">
                <a:latin typeface="+mn-lt"/>
                <a:ea typeface="+mn-ea"/>
                <a:cs typeface="+mn-ea"/>
                <a:sym typeface="+mn-lt"/>
              </a:rPr>
              <a:t>将当前的大型语言模型（LLMs）与实际应用程序通过RESTful API连接。</a:t>
            </a:r>
            <a:endParaRPr lang="zh-CN" altLang="en-US" sz="2000" dirty="0">
              <a:latin typeface="+mn-lt"/>
              <a:ea typeface="+mn-ea"/>
              <a:cs typeface="+mn-ea"/>
              <a:sym typeface="+mn-lt"/>
            </a:endParaRPr>
          </a:p>
          <a:p>
            <a:pPr algn="ctr"/>
            <a:r>
              <a:rPr lang="zh-CN" altLang="en-US" sz="2000" dirty="0">
                <a:latin typeface="+mn-lt"/>
                <a:ea typeface="+mn-ea"/>
                <a:cs typeface="+mn-ea"/>
                <a:sym typeface="+mn-lt"/>
              </a:rPr>
              <a:t>具有一个粗到细粒度的在线规划机制，以实现更灵活的规划和API选择。</a:t>
            </a:r>
            <a:endParaRPr lang="zh-CN" altLang="en-US" sz="2000" dirty="0">
              <a:latin typeface="+mn-lt"/>
              <a:ea typeface="+mn-ea"/>
              <a:cs typeface="+mn-ea"/>
              <a:sym typeface="+mn-lt"/>
            </a:endParaRPr>
          </a:p>
          <a:p>
            <a:pPr algn="ctr"/>
            <a:r>
              <a:rPr lang="zh-CN" altLang="en-US" sz="2000" dirty="0">
                <a:latin typeface="+mn-lt"/>
                <a:ea typeface="+mn-ea"/>
                <a:cs typeface="+mn-ea"/>
                <a:sym typeface="+mn-lt"/>
              </a:rPr>
              <a:t>一个专门的API执行器，用于制定参数和解析API响应。</a:t>
            </a:r>
            <a:endParaRPr lang="zh-CN" altLang="en-US" sz="2000" dirty="0">
              <a:latin typeface="+mn-lt"/>
              <a:ea typeface="+mn-ea"/>
              <a:cs typeface="+mn-ea"/>
              <a:sym typeface="+mn-lt"/>
            </a:endParaRPr>
          </a:p>
          <a:p>
            <a:pPr algn="ctr"/>
            <a:endParaRPr lang="zh-CN" altLang="en-US" sz="2000" dirty="0"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33" name="图形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9467" y="309490"/>
            <a:ext cx="3057110" cy="56173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7210" y="2806065"/>
            <a:ext cx="8576945" cy="335153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: Rounded Corners 25"/>
          <p:cNvSpPr/>
          <p:nvPr/>
        </p:nvSpPr>
        <p:spPr>
          <a:xfrm rot="18900000" flipH="1">
            <a:off x="1105053" y="7511190"/>
            <a:ext cx="6554870" cy="881396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>
              <a:cs typeface="+mn-ea"/>
              <a:sym typeface="+mn-lt"/>
            </a:endParaRPr>
          </a:p>
        </p:txBody>
      </p:sp>
      <p:sp>
        <p:nvSpPr>
          <p:cNvPr id="2" name="PA-文本框 6"/>
          <p:cNvSpPr txBox="1"/>
          <p:nvPr>
            <p:custDataLst>
              <p:tags r:id="rId1"/>
            </p:custDataLst>
          </p:nvPr>
        </p:nvSpPr>
        <p:spPr>
          <a:xfrm>
            <a:off x="5730975" y="2321003"/>
            <a:ext cx="6478709" cy="4338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800" b="1">
                <a:solidFill>
                  <a:schemeClr val="tx1">
                    <a:lumMod val="85000"/>
                    <a:lumOff val="15000"/>
                    <a:alpha val="4000"/>
                  </a:schemeClr>
                </a:solidFill>
                <a:cs typeface="+mn-ea"/>
                <a:sym typeface="+mn-lt"/>
              </a:rPr>
              <a:t>PART</a:t>
            </a:r>
            <a:r>
              <a:rPr lang="zh-CN" altLang="en-US" sz="13800" b="1">
                <a:solidFill>
                  <a:schemeClr val="tx1">
                    <a:lumMod val="85000"/>
                    <a:lumOff val="15000"/>
                    <a:alpha val="4000"/>
                  </a:schemeClr>
                </a:solidFill>
                <a:cs typeface="+mn-ea"/>
                <a:sym typeface="+mn-lt"/>
              </a:rPr>
              <a:t> </a:t>
            </a:r>
            <a:r>
              <a:rPr lang="en-US" altLang="zh-CN" sz="13800" b="1">
                <a:solidFill>
                  <a:schemeClr val="tx1">
                    <a:lumMod val="85000"/>
                    <a:lumOff val="15000"/>
                    <a:alpha val="4000"/>
                  </a:schemeClr>
                </a:solidFill>
                <a:cs typeface="+mn-ea"/>
                <a:sym typeface="+mn-lt"/>
              </a:rPr>
              <a:t>3</a:t>
            </a:r>
            <a:endParaRPr lang="en-US" altLang="zh-CN" sz="13800" b="1" dirty="0">
              <a:solidFill>
                <a:schemeClr val="tx1">
                  <a:lumMod val="85000"/>
                  <a:lumOff val="15000"/>
                  <a:alpha val="4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3" name="PA-组合 8"/>
          <p:cNvGrpSpPr/>
          <p:nvPr>
            <p:custDataLst>
              <p:tags r:id="rId2"/>
            </p:custDataLst>
          </p:nvPr>
        </p:nvGrpSpPr>
        <p:grpSpPr>
          <a:xfrm>
            <a:off x="6866475" y="2734936"/>
            <a:ext cx="4207708" cy="1280696"/>
            <a:chOff x="3038192" y="2388267"/>
            <a:chExt cx="4207708" cy="1280696"/>
          </a:xfrm>
        </p:grpSpPr>
        <p:sp>
          <p:nvSpPr>
            <p:cNvPr id="4" name="PA-文本框 6"/>
            <p:cNvSpPr txBox="1"/>
            <p:nvPr>
              <p:custDataLst>
                <p:tags r:id="rId3"/>
              </p:custDataLst>
            </p:nvPr>
          </p:nvSpPr>
          <p:spPr>
            <a:xfrm>
              <a:off x="3038192" y="2388267"/>
              <a:ext cx="3466512" cy="7683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440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defRPr>
              </a:lvl1pPr>
            </a:lstStyle>
            <a:p>
              <a:r>
                <a:rPr lang="zh-CN" altLang="en-US" dirty="0">
                  <a:sym typeface="+mn-lt"/>
                </a:rPr>
                <a:t>项目进度</a:t>
              </a:r>
              <a:endParaRPr lang="zh-CN" altLang="en-US" dirty="0">
                <a:sym typeface="+mn-lt"/>
              </a:endParaRPr>
            </a:p>
          </p:txBody>
        </p:sp>
        <p:sp>
          <p:nvSpPr>
            <p:cNvPr id="5" name="PA-文本框 9"/>
            <p:cNvSpPr txBox="1"/>
            <p:nvPr>
              <p:custDataLst>
                <p:tags r:id="rId4"/>
              </p:custDataLst>
            </p:nvPr>
          </p:nvSpPr>
          <p:spPr>
            <a:xfrm>
              <a:off x="3038192" y="3177473"/>
              <a:ext cx="4207708" cy="491490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 defTabSz="457200">
                <a:lnSpc>
                  <a:spcPct val="130000"/>
                </a:lnSpc>
                <a:defRPr sz="1200">
                  <a:solidFill>
                    <a:schemeClr val="bg1">
                      <a:lumMod val="50000"/>
                    </a:schemeClr>
                  </a:solidFill>
                  <a:latin typeface="Source Han Sans CN Normal" panose="020B0400000000000000" pitchFamily="34" charset="-128"/>
                  <a:ea typeface="Source Han Sans CN Normal" panose="020B0400000000000000" pitchFamily="34" charset="-128"/>
                </a:defRPr>
              </a:lvl1pPr>
            </a:lstStyle>
            <a:p>
              <a:r>
                <a:rPr lang="en-US" altLang="zh-CN" sz="2000" dirty="0">
                  <a:solidFill>
                    <a:schemeClr val="bg1">
                      <a:lumMod val="50000"/>
                    </a:schemeClr>
                  </a:solidFill>
                  <a:latin typeface="+mn-lt"/>
                  <a:ea typeface="+mn-ea"/>
                  <a:cs typeface="+mn-ea"/>
                  <a:sym typeface="+mn-lt"/>
                </a:rPr>
                <a:t>Project Progress</a:t>
              </a:r>
              <a:endParaRPr lang="en-US" altLang="zh-CN" sz="200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6" name="PA-组合 4"/>
          <p:cNvGrpSpPr/>
          <p:nvPr>
            <p:custDataLst>
              <p:tags r:id="rId5"/>
            </p:custDataLst>
          </p:nvPr>
        </p:nvGrpSpPr>
        <p:grpSpPr>
          <a:xfrm>
            <a:off x="793215" y="2059913"/>
            <a:ext cx="4937760" cy="2738173"/>
            <a:chOff x="2942706" y="3557847"/>
            <a:chExt cx="4937760" cy="2738173"/>
          </a:xfrm>
        </p:grpSpPr>
        <p:sp>
          <p:nvSpPr>
            <p:cNvPr id="7" name="PA-圆角矩形 1"/>
            <p:cNvSpPr/>
            <p:nvPr>
              <p:custDataLst>
                <p:tags r:id="rId6"/>
              </p:custDataLst>
            </p:nvPr>
          </p:nvSpPr>
          <p:spPr>
            <a:xfrm>
              <a:off x="2942706" y="3557847"/>
              <a:ext cx="4937760" cy="2738173"/>
            </a:xfrm>
            <a:prstGeom prst="roundRect">
              <a:avLst>
                <a:gd name="adj" fmla="val 6999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" name="PA-任意多边形 9"/>
            <p:cNvSpPr>
              <a:spLocks noEditPoints="1"/>
            </p:cNvSpPr>
            <p:nvPr>
              <p:custDataLst>
                <p:tags r:id="rId7"/>
              </p:custDataLst>
            </p:nvPr>
          </p:nvSpPr>
          <p:spPr bwMode="auto">
            <a:xfrm>
              <a:off x="3391370" y="3914195"/>
              <a:ext cx="631990" cy="637351"/>
            </a:xfrm>
            <a:custGeom>
              <a:avLst/>
              <a:gdLst>
                <a:gd name="T0" fmla="*/ 518 w 695"/>
                <a:gd name="T1" fmla="*/ 531 h 696"/>
                <a:gd name="T2" fmla="*/ 529 w 695"/>
                <a:gd name="T3" fmla="*/ 404 h 696"/>
                <a:gd name="T4" fmla="*/ 695 w 695"/>
                <a:gd name="T5" fmla="*/ 1 h 696"/>
                <a:gd name="T6" fmla="*/ 695 w 695"/>
                <a:gd name="T7" fmla="*/ 0 h 696"/>
                <a:gd name="T8" fmla="*/ 695 w 695"/>
                <a:gd name="T9" fmla="*/ 0 h 696"/>
                <a:gd name="T10" fmla="*/ 695 w 695"/>
                <a:gd name="T11" fmla="*/ 0 h 696"/>
                <a:gd name="T12" fmla="*/ 695 w 695"/>
                <a:gd name="T13" fmla="*/ 0 h 696"/>
                <a:gd name="T14" fmla="*/ 292 w 695"/>
                <a:gd name="T15" fmla="*/ 166 h 696"/>
                <a:gd name="T16" fmla="*/ 165 w 695"/>
                <a:gd name="T17" fmla="*/ 178 h 696"/>
                <a:gd name="T18" fmla="*/ 10 w 695"/>
                <a:gd name="T19" fmla="*/ 338 h 696"/>
                <a:gd name="T20" fmla="*/ 56 w 695"/>
                <a:gd name="T21" fmla="*/ 384 h 696"/>
                <a:gd name="T22" fmla="*/ 157 w 695"/>
                <a:gd name="T23" fmla="*/ 387 h 696"/>
                <a:gd name="T24" fmla="*/ 171 w 695"/>
                <a:gd name="T25" fmla="*/ 419 h 696"/>
                <a:gd name="T26" fmla="*/ 200 w 695"/>
                <a:gd name="T27" fmla="*/ 495 h 696"/>
                <a:gd name="T28" fmla="*/ 200 w 695"/>
                <a:gd name="T29" fmla="*/ 495 h 696"/>
                <a:gd name="T30" fmla="*/ 200 w 695"/>
                <a:gd name="T31" fmla="*/ 496 h 696"/>
                <a:gd name="T32" fmla="*/ 200 w 695"/>
                <a:gd name="T33" fmla="*/ 496 h 696"/>
                <a:gd name="T34" fmla="*/ 200 w 695"/>
                <a:gd name="T35" fmla="*/ 496 h 696"/>
                <a:gd name="T36" fmla="*/ 276 w 695"/>
                <a:gd name="T37" fmla="*/ 525 h 696"/>
                <a:gd name="T38" fmla="*/ 309 w 695"/>
                <a:gd name="T39" fmla="*/ 538 h 696"/>
                <a:gd name="T40" fmla="*/ 312 w 695"/>
                <a:gd name="T41" fmla="*/ 640 h 696"/>
                <a:gd name="T42" fmla="*/ 358 w 695"/>
                <a:gd name="T43" fmla="*/ 686 h 696"/>
                <a:gd name="T44" fmla="*/ 518 w 695"/>
                <a:gd name="T45" fmla="*/ 531 h 696"/>
                <a:gd name="T46" fmla="*/ 405 w 695"/>
                <a:gd name="T47" fmla="*/ 291 h 696"/>
                <a:gd name="T48" fmla="*/ 405 w 695"/>
                <a:gd name="T49" fmla="*/ 178 h 696"/>
                <a:gd name="T50" fmla="*/ 518 w 695"/>
                <a:gd name="T51" fmla="*/ 178 h 696"/>
                <a:gd name="T52" fmla="*/ 518 w 695"/>
                <a:gd name="T53" fmla="*/ 291 h 696"/>
                <a:gd name="T54" fmla="*/ 405 w 695"/>
                <a:gd name="T55" fmla="*/ 291 h 696"/>
                <a:gd name="T56" fmla="*/ 219 w 695"/>
                <a:gd name="T57" fmla="*/ 559 h 696"/>
                <a:gd name="T58" fmla="*/ 163 w 695"/>
                <a:gd name="T59" fmla="*/ 532 h 696"/>
                <a:gd name="T60" fmla="*/ 136 w 695"/>
                <a:gd name="T61" fmla="*/ 476 h 696"/>
                <a:gd name="T62" fmla="*/ 105 w 695"/>
                <a:gd name="T63" fmla="*/ 445 h 696"/>
                <a:gd name="T64" fmla="*/ 42 w 695"/>
                <a:gd name="T65" fmla="*/ 515 h 696"/>
                <a:gd name="T66" fmla="*/ 78 w 695"/>
                <a:gd name="T67" fmla="*/ 537 h 696"/>
                <a:gd name="T68" fmla="*/ 67 w 695"/>
                <a:gd name="T69" fmla="*/ 605 h 696"/>
                <a:gd name="T70" fmla="*/ 64 w 695"/>
                <a:gd name="T71" fmla="*/ 631 h 696"/>
                <a:gd name="T72" fmla="*/ 90 w 695"/>
                <a:gd name="T73" fmla="*/ 628 h 696"/>
                <a:gd name="T74" fmla="*/ 158 w 695"/>
                <a:gd name="T75" fmla="*/ 616 h 696"/>
                <a:gd name="T76" fmla="*/ 179 w 695"/>
                <a:gd name="T77" fmla="*/ 653 h 696"/>
                <a:gd name="T78" fmla="*/ 249 w 695"/>
                <a:gd name="T79" fmla="*/ 589 h 696"/>
                <a:gd name="T80" fmla="*/ 219 w 695"/>
                <a:gd name="T81" fmla="*/ 559 h 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695" h="696">
                  <a:moveTo>
                    <a:pt x="518" y="531"/>
                  </a:moveTo>
                  <a:cubicBezTo>
                    <a:pt x="524" y="508"/>
                    <a:pt x="534" y="499"/>
                    <a:pt x="529" y="404"/>
                  </a:cubicBezTo>
                  <a:cubicBezTo>
                    <a:pt x="694" y="241"/>
                    <a:pt x="695" y="15"/>
                    <a:pt x="695" y="1"/>
                  </a:cubicBezTo>
                  <a:cubicBezTo>
                    <a:pt x="695" y="1"/>
                    <a:pt x="695" y="0"/>
                    <a:pt x="695" y="0"/>
                  </a:cubicBezTo>
                  <a:cubicBezTo>
                    <a:pt x="695" y="0"/>
                    <a:pt x="695" y="0"/>
                    <a:pt x="695" y="0"/>
                  </a:cubicBezTo>
                  <a:cubicBezTo>
                    <a:pt x="695" y="0"/>
                    <a:pt x="695" y="0"/>
                    <a:pt x="695" y="0"/>
                  </a:cubicBezTo>
                  <a:cubicBezTo>
                    <a:pt x="695" y="0"/>
                    <a:pt x="695" y="0"/>
                    <a:pt x="695" y="0"/>
                  </a:cubicBezTo>
                  <a:cubicBezTo>
                    <a:pt x="681" y="0"/>
                    <a:pt x="455" y="2"/>
                    <a:pt x="292" y="166"/>
                  </a:cubicBezTo>
                  <a:cubicBezTo>
                    <a:pt x="196" y="161"/>
                    <a:pt x="187" y="171"/>
                    <a:pt x="165" y="178"/>
                  </a:cubicBezTo>
                  <a:cubicBezTo>
                    <a:pt x="123" y="189"/>
                    <a:pt x="20" y="299"/>
                    <a:pt x="10" y="338"/>
                  </a:cubicBezTo>
                  <a:cubicBezTo>
                    <a:pt x="0" y="376"/>
                    <a:pt x="41" y="382"/>
                    <a:pt x="56" y="384"/>
                  </a:cubicBezTo>
                  <a:cubicBezTo>
                    <a:pt x="70" y="385"/>
                    <a:pt x="150" y="376"/>
                    <a:pt x="157" y="387"/>
                  </a:cubicBezTo>
                  <a:cubicBezTo>
                    <a:pt x="157" y="387"/>
                    <a:pt x="170" y="396"/>
                    <a:pt x="171" y="419"/>
                  </a:cubicBezTo>
                  <a:cubicBezTo>
                    <a:pt x="171" y="442"/>
                    <a:pt x="183" y="475"/>
                    <a:pt x="200" y="495"/>
                  </a:cubicBezTo>
                  <a:cubicBezTo>
                    <a:pt x="200" y="495"/>
                    <a:pt x="200" y="495"/>
                    <a:pt x="200" y="495"/>
                  </a:cubicBezTo>
                  <a:cubicBezTo>
                    <a:pt x="200" y="495"/>
                    <a:pt x="200" y="495"/>
                    <a:pt x="200" y="496"/>
                  </a:cubicBezTo>
                  <a:cubicBezTo>
                    <a:pt x="200" y="496"/>
                    <a:pt x="200" y="496"/>
                    <a:pt x="200" y="496"/>
                  </a:cubicBezTo>
                  <a:cubicBezTo>
                    <a:pt x="200" y="496"/>
                    <a:pt x="200" y="496"/>
                    <a:pt x="200" y="496"/>
                  </a:cubicBezTo>
                  <a:cubicBezTo>
                    <a:pt x="221" y="513"/>
                    <a:pt x="253" y="524"/>
                    <a:pt x="276" y="525"/>
                  </a:cubicBezTo>
                  <a:cubicBezTo>
                    <a:pt x="300" y="526"/>
                    <a:pt x="309" y="538"/>
                    <a:pt x="309" y="538"/>
                  </a:cubicBezTo>
                  <a:cubicBezTo>
                    <a:pt x="319" y="545"/>
                    <a:pt x="311" y="625"/>
                    <a:pt x="312" y="640"/>
                  </a:cubicBezTo>
                  <a:cubicBezTo>
                    <a:pt x="313" y="655"/>
                    <a:pt x="319" y="696"/>
                    <a:pt x="358" y="686"/>
                  </a:cubicBezTo>
                  <a:cubicBezTo>
                    <a:pt x="396" y="676"/>
                    <a:pt x="506" y="573"/>
                    <a:pt x="518" y="531"/>
                  </a:cubicBezTo>
                  <a:close/>
                  <a:moveTo>
                    <a:pt x="405" y="291"/>
                  </a:moveTo>
                  <a:cubicBezTo>
                    <a:pt x="373" y="260"/>
                    <a:pt x="373" y="209"/>
                    <a:pt x="405" y="178"/>
                  </a:cubicBezTo>
                  <a:cubicBezTo>
                    <a:pt x="436" y="147"/>
                    <a:pt x="486" y="147"/>
                    <a:pt x="518" y="178"/>
                  </a:cubicBezTo>
                  <a:cubicBezTo>
                    <a:pt x="549" y="209"/>
                    <a:pt x="549" y="260"/>
                    <a:pt x="518" y="291"/>
                  </a:cubicBezTo>
                  <a:cubicBezTo>
                    <a:pt x="486" y="322"/>
                    <a:pt x="436" y="322"/>
                    <a:pt x="405" y="291"/>
                  </a:cubicBezTo>
                  <a:close/>
                  <a:moveTo>
                    <a:pt x="219" y="559"/>
                  </a:moveTo>
                  <a:cubicBezTo>
                    <a:pt x="194" y="556"/>
                    <a:pt x="176" y="545"/>
                    <a:pt x="163" y="532"/>
                  </a:cubicBezTo>
                  <a:cubicBezTo>
                    <a:pt x="150" y="519"/>
                    <a:pt x="139" y="501"/>
                    <a:pt x="136" y="476"/>
                  </a:cubicBezTo>
                  <a:cubicBezTo>
                    <a:pt x="132" y="454"/>
                    <a:pt x="119" y="444"/>
                    <a:pt x="105" y="445"/>
                  </a:cubicBezTo>
                  <a:cubicBezTo>
                    <a:pt x="91" y="447"/>
                    <a:pt x="45" y="498"/>
                    <a:pt x="42" y="515"/>
                  </a:cubicBezTo>
                  <a:cubicBezTo>
                    <a:pt x="39" y="533"/>
                    <a:pt x="65" y="525"/>
                    <a:pt x="78" y="537"/>
                  </a:cubicBezTo>
                  <a:cubicBezTo>
                    <a:pt x="92" y="549"/>
                    <a:pt x="77" y="585"/>
                    <a:pt x="67" y="605"/>
                  </a:cubicBezTo>
                  <a:cubicBezTo>
                    <a:pt x="62" y="615"/>
                    <a:pt x="59" y="625"/>
                    <a:pt x="64" y="631"/>
                  </a:cubicBezTo>
                  <a:cubicBezTo>
                    <a:pt x="69" y="636"/>
                    <a:pt x="80" y="633"/>
                    <a:pt x="90" y="628"/>
                  </a:cubicBezTo>
                  <a:cubicBezTo>
                    <a:pt x="109" y="618"/>
                    <a:pt x="146" y="603"/>
                    <a:pt x="158" y="616"/>
                  </a:cubicBezTo>
                  <a:cubicBezTo>
                    <a:pt x="170" y="630"/>
                    <a:pt x="162" y="656"/>
                    <a:pt x="179" y="653"/>
                  </a:cubicBezTo>
                  <a:cubicBezTo>
                    <a:pt x="197" y="650"/>
                    <a:pt x="248" y="603"/>
                    <a:pt x="249" y="589"/>
                  </a:cubicBezTo>
                  <a:cubicBezTo>
                    <a:pt x="251" y="575"/>
                    <a:pt x="241" y="563"/>
                    <a:pt x="219" y="559"/>
                  </a:cubicBezTo>
                  <a:close/>
                </a:path>
              </a:pathLst>
            </a:custGeom>
            <a:solidFill>
              <a:schemeClr val="bg1">
                <a:alpha val="6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PA-文本框 23"/>
            <p:cNvSpPr txBox="1"/>
            <p:nvPr>
              <p:custDataLst>
                <p:tags r:id="rId8"/>
              </p:custDataLst>
            </p:nvPr>
          </p:nvSpPr>
          <p:spPr>
            <a:xfrm>
              <a:off x="3344925" y="5268885"/>
              <a:ext cx="3187054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400">
                  <a:solidFill>
                    <a:schemeClr val="bg1"/>
                  </a:solidFill>
                  <a:cs typeface="+mn-ea"/>
                  <a:sym typeface="+mn-lt"/>
                </a:rPr>
                <a:t>PART</a:t>
              </a:r>
              <a:endParaRPr lang="zh-CN" altLang="en-US" sz="440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0" name="PA-组合 5"/>
          <p:cNvGrpSpPr/>
          <p:nvPr>
            <p:custDataLst>
              <p:tags r:id="rId9"/>
            </p:custDataLst>
          </p:nvPr>
        </p:nvGrpSpPr>
        <p:grpSpPr>
          <a:xfrm>
            <a:off x="5005002" y="1631509"/>
            <a:ext cx="856808" cy="856808"/>
            <a:chOff x="7177741" y="3129443"/>
            <a:chExt cx="856808" cy="856808"/>
          </a:xfrm>
        </p:grpSpPr>
        <p:sp>
          <p:nvSpPr>
            <p:cNvPr id="11" name="PA-椭圆 3"/>
            <p:cNvSpPr/>
            <p:nvPr>
              <p:custDataLst>
                <p:tags r:id="rId10"/>
              </p:custDataLst>
            </p:nvPr>
          </p:nvSpPr>
          <p:spPr>
            <a:xfrm rot="9900000">
              <a:off x="7177741" y="3129443"/>
              <a:ext cx="856808" cy="85680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" name="PA-任意多边形 5"/>
            <p:cNvSpPr/>
            <p:nvPr>
              <p:custDataLst>
                <p:tags r:id="rId11"/>
              </p:custDataLst>
            </p:nvPr>
          </p:nvSpPr>
          <p:spPr bwMode="auto">
            <a:xfrm rot="5400000">
              <a:off x="7540920" y="3467899"/>
              <a:ext cx="130450" cy="232018"/>
            </a:xfrm>
            <a:custGeom>
              <a:avLst/>
              <a:gdLst>
                <a:gd name="T0" fmla="*/ 456 w 456"/>
                <a:gd name="T1" fmla="*/ 403 h 808"/>
                <a:gd name="T2" fmla="*/ 65 w 456"/>
                <a:gd name="T3" fmla="*/ 793 h 808"/>
                <a:gd name="T4" fmla="*/ 14 w 456"/>
                <a:gd name="T5" fmla="*/ 793 h 808"/>
                <a:gd name="T6" fmla="*/ 14 w 456"/>
                <a:gd name="T7" fmla="*/ 741 h 808"/>
                <a:gd name="T8" fmla="*/ 353 w 456"/>
                <a:gd name="T9" fmla="*/ 403 h 808"/>
                <a:gd name="T10" fmla="*/ 14 w 456"/>
                <a:gd name="T11" fmla="*/ 67 h 808"/>
                <a:gd name="T12" fmla="*/ 14 w 456"/>
                <a:gd name="T13" fmla="*/ 15 h 808"/>
                <a:gd name="T14" fmla="*/ 65 w 456"/>
                <a:gd name="T15" fmla="*/ 14 h 808"/>
                <a:gd name="T16" fmla="*/ 65 w 456"/>
                <a:gd name="T17" fmla="*/ 15 h 808"/>
                <a:gd name="T18" fmla="*/ 456 w 456"/>
                <a:gd name="T19" fmla="*/ 403 h 8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56" h="808">
                  <a:moveTo>
                    <a:pt x="456" y="403"/>
                  </a:moveTo>
                  <a:cubicBezTo>
                    <a:pt x="65" y="793"/>
                    <a:pt x="65" y="793"/>
                    <a:pt x="65" y="793"/>
                  </a:cubicBezTo>
                  <a:cubicBezTo>
                    <a:pt x="51" y="808"/>
                    <a:pt x="28" y="807"/>
                    <a:pt x="14" y="793"/>
                  </a:cubicBezTo>
                  <a:cubicBezTo>
                    <a:pt x="0" y="779"/>
                    <a:pt x="0" y="756"/>
                    <a:pt x="14" y="741"/>
                  </a:cubicBezTo>
                  <a:cubicBezTo>
                    <a:pt x="353" y="403"/>
                    <a:pt x="353" y="403"/>
                    <a:pt x="353" y="403"/>
                  </a:cubicBezTo>
                  <a:cubicBezTo>
                    <a:pt x="14" y="67"/>
                    <a:pt x="14" y="67"/>
                    <a:pt x="14" y="67"/>
                  </a:cubicBezTo>
                  <a:cubicBezTo>
                    <a:pt x="0" y="53"/>
                    <a:pt x="0" y="29"/>
                    <a:pt x="14" y="15"/>
                  </a:cubicBezTo>
                  <a:cubicBezTo>
                    <a:pt x="28" y="1"/>
                    <a:pt x="51" y="0"/>
                    <a:pt x="65" y="14"/>
                  </a:cubicBezTo>
                  <a:cubicBezTo>
                    <a:pt x="65" y="14"/>
                    <a:pt x="65" y="14"/>
                    <a:pt x="65" y="15"/>
                  </a:cubicBezTo>
                  <a:lnTo>
                    <a:pt x="456" y="403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3" name="PA-文本框 6"/>
          <p:cNvSpPr txBox="1"/>
          <p:nvPr>
            <p:custDataLst>
              <p:tags r:id="rId12"/>
            </p:custDataLst>
          </p:nvPr>
        </p:nvSpPr>
        <p:spPr>
          <a:xfrm>
            <a:off x="3918421" y="3172194"/>
            <a:ext cx="1699544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600" dirty="0">
                <a:solidFill>
                  <a:schemeClr val="bg1"/>
                </a:solidFill>
                <a:cs typeface="+mn-ea"/>
                <a:sym typeface="+mn-lt"/>
              </a:rPr>
              <a:t>03</a:t>
            </a:r>
            <a:endParaRPr lang="en-US" sz="9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9" name="Rectangle: Rounded Corners 25"/>
          <p:cNvSpPr/>
          <p:nvPr/>
        </p:nvSpPr>
        <p:spPr>
          <a:xfrm rot="18900000" flipH="1">
            <a:off x="1047599" y="-1509073"/>
            <a:ext cx="6554870" cy="881396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>
              <a:cs typeface="+mn-ea"/>
              <a:sym typeface="+mn-lt"/>
            </a:endParaRPr>
          </a:p>
        </p:txBody>
      </p:sp>
      <p:sp>
        <p:nvSpPr>
          <p:cNvPr id="20" name="Freeform: Shape 26"/>
          <p:cNvSpPr/>
          <p:nvPr/>
        </p:nvSpPr>
        <p:spPr>
          <a:xfrm rot="18900000" flipH="1">
            <a:off x="7528861" y="-2247977"/>
            <a:ext cx="6279749" cy="3157325"/>
          </a:xfrm>
          <a:custGeom>
            <a:avLst/>
            <a:gdLst>
              <a:gd name="connsiteX0" fmla="*/ 486951 w 3100723"/>
              <a:gd name="connsiteY0" fmla="*/ 463834 h 1558978"/>
              <a:gd name="connsiteX1" fmla="*/ 802606 w 3100723"/>
              <a:gd name="connsiteY1" fmla="*/ 333085 h 1558978"/>
              <a:gd name="connsiteX2" fmla="*/ 2298116 w 3100723"/>
              <a:gd name="connsiteY2" fmla="*/ 333085 h 1558978"/>
              <a:gd name="connsiteX3" fmla="*/ 2744519 w 3100723"/>
              <a:gd name="connsiteY3" fmla="*/ 779488 h 1558978"/>
              <a:gd name="connsiteX4" fmla="*/ 2298116 w 3100723"/>
              <a:gd name="connsiteY4" fmla="*/ 1225891 h 1558978"/>
              <a:gd name="connsiteX5" fmla="*/ 802606 w 3100723"/>
              <a:gd name="connsiteY5" fmla="*/ 1225891 h 1558978"/>
              <a:gd name="connsiteX6" fmla="*/ 356203 w 3100723"/>
              <a:gd name="connsiteY6" fmla="*/ 779488 h 1558978"/>
              <a:gd name="connsiteX7" fmla="*/ 486951 w 3100723"/>
              <a:gd name="connsiteY7" fmla="*/ 463834 h 1558978"/>
              <a:gd name="connsiteX8" fmla="*/ 0 w 3100723"/>
              <a:gd name="connsiteY8" fmla="*/ 779488 h 1558978"/>
              <a:gd name="connsiteX9" fmla="*/ 0 w 3100723"/>
              <a:gd name="connsiteY9" fmla="*/ 779489 h 1558978"/>
              <a:gd name="connsiteX10" fmla="*/ 0 w 3100723"/>
              <a:gd name="connsiteY10" fmla="*/ 779488 h 1558978"/>
              <a:gd name="connsiteX11" fmla="*/ 228307 w 3100723"/>
              <a:gd name="connsiteY11" fmla="*/ 228307 h 1558978"/>
              <a:gd name="connsiteX12" fmla="*/ 15836 w 3100723"/>
              <a:gd name="connsiteY12" fmla="*/ 622395 h 1558978"/>
              <a:gd name="connsiteX13" fmla="*/ 0 w 3100723"/>
              <a:gd name="connsiteY13" fmla="*/ 779488 h 1558978"/>
              <a:gd name="connsiteX14" fmla="*/ 15836 w 3100723"/>
              <a:gd name="connsiteY14" fmla="*/ 936582 h 1558978"/>
              <a:gd name="connsiteX15" fmla="*/ 779489 w 3100723"/>
              <a:gd name="connsiteY15" fmla="*/ 1558977 h 1558978"/>
              <a:gd name="connsiteX16" fmla="*/ 2321233 w 3100723"/>
              <a:gd name="connsiteY16" fmla="*/ 1558978 h 1558978"/>
              <a:gd name="connsiteX17" fmla="*/ 3100722 w 3100723"/>
              <a:gd name="connsiteY17" fmla="*/ 779489 h 1558978"/>
              <a:gd name="connsiteX18" fmla="*/ 3100723 w 3100723"/>
              <a:gd name="connsiteY18" fmla="*/ 779489 h 1558978"/>
              <a:gd name="connsiteX19" fmla="*/ 2321234 w 3100723"/>
              <a:gd name="connsiteY19" fmla="*/ 0 h 1558978"/>
              <a:gd name="connsiteX20" fmla="*/ 779489 w 3100723"/>
              <a:gd name="connsiteY20" fmla="*/ 0 h 1558978"/>
              <a:gd name="connsiteX21" fmla="*/ 228307 w 3100723"/>
              <a:gd name="connsiteY21" fmla="*/ 228307 h 1558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100723" h="1558978">
                <a:moveTo>
                  <a:pt x="486951" y="463834"/>
                </a:moveTo>
                <a:cubicBezTo>
                  <a:pt x="567734" y="383050"/>
                  <a:pt x="679335" y="333085"/>
                  <a:pt x="802606" y="333085"/>
                </a:cubicBezTo>
                <a:lnTo>
                  <a:pt x="2298116" y="333085"/>
                </a:lnTo>
                <a:cubicBezTo>
                  <a:pt x="2544658" y="333085"/>
                  <a:pt x="2744519" y="532946"/>
                  <a:pt x="2744519" y="779488"/>
                </a:cubicBezTo>
                <a:cubicBezTo>
                  <a:pt x="2744519" y="1026030"/>
                  <a:pt x="2544658" y="1225891"/>
                  <a:pt x="2298116" y="1225891"/>
                </a:cubicBezTo>
                <a:lnTo>
                  <a:pt x="802606" y="1225891"/>
                </a:lnTo>
                <a:cubicBezTo>
                  <a:pt x="556064" y="1225891"/>
                  <a:pt x="356203" y="1026030"/>
                  <a:pt x="356203" y="779488"/>
                </a:cubicBezTo>
                <a:cubicBezTo>
                  <a:pt x="356203" y="656217"/>
                  <a:pt x="406168" y="544616"/>
                  <a:pt x="486951" y="463834"/>
                </a:cubicBezTo>
                <a:close/>
                <a:moveTo>
                  <a:pt x="0" y="779488"/>
                </a:moveTo>
                <a:lnTo>
                  <a:pt x="0" y="779489"/>
                </a:lnTo>
                <a:lnTo>
                  <a:pt x="0" y="779488"/>
                </a:lnTo>
                <a:close/>
                <a:moveTo>
                  <a:pt x="228307" y="228307"/>
                </a:moveTo>
                <a:cubicBezTo>
                  <a:pt x="122512" y="334102"/>
                  <a:pt x="46987" y="470166"/>
                  <a:pt x="15836" y="622395"/>
                </a:cubicBezTo>
                <a:lnTo>
                  <a:pt x="0" y="779488"/>
                </a:lnTo>
                <a:lnTo>
                  <a:pt x="15836" y="936582"/>
                </a:lnTo>
                <a:cubicBezTo>
                  <a:pt x="88521" y="1291782"/>
                  <a:pt x="402802" y="1558977"/>
                  <a:pt x="779489" y="1558977"/>
                </a:cubicBezTo>
                <a:lnTo>
                  <a:pt x="2321233" y="1558978"/>
                </a:lnTo>
                <a:cubicBezTo>
                  <a:pt x="2751733" y="1558978"/>
                  <a:pt x="3100722" y="1209989"/>
                  <a:pt x="3100722" y="779489"/>
                </a:cubicBezTo>
                <a:lnTo>
                  <a:pt x="3100723" y="779489"/>
                </a:lnTo>
                <a:cubicBezTo>
                  <a:pt x="3100723" y="348989"/>
                  <a:pt x="2751734" y="0"/>
                  <a:pt x="2321234" y="0"/>
                </a:cubicBezTo>
                <a:lnTo>
                  <a:pt x="779489" y="0"/>
                </a:lnTo>
                <a:cubicBezTo>
                  <a:pt x="564239" y="0"/>
                  <a:pt x="369367" y="87247"/>
                  <a:pt x="228307" y="228307"/>
                </a:cubicBezTo>
                <a:close/>
              </a:path>
            </a:pathLst>
          </a:custGeom>
          <a:solidFill>
            <a:srgbClr val="2883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cs typeface="+mn-ea"/>
              <a:sym typeface="+mn-lt"/>
            </a:endParaRPr>
          </a:p>
        </p:txBody>
      </p:sp>
      <p:sp>
        <p:nvSpPr>
          <p:cNvPr id="22" name="Rectangle: Rounded Corners 25"/>
          <p:cNvSpPr/>
          <p:nvPr/>
        </p:nvSpPr>
        <p:spPr>
          <a:xfrm rot="18900000" flipH="1">
            <a:off x="8728053" y="3395116"/>
            <a:ext cx="8285244" cy="881396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>
              <a:cs typeface="+mn-ea"/>
              <a:sym typeface="+mn-lt"/>
            </a:endParaRPr>
          </a:p>
        </p:txBody>
      </p:sp>
      <p:sp>
        <p:nvSpPr>
          <p:cNvPr id="23" name="Freeform: Shape 26"/>
          <p:cNvSpPr/>
          <p:nvPr/>
        </p:nvSpPr>
        <p:spPr>
          <a:xfrm rot="18900000" flipH="1">
            <a:off x="-3687423" y="6595097"/>
            <a:ext cx="6279749" cy="3157325"/>
          </a:xfrm>
          <a:custGeom>
            <a:avLst/>
            <a:gdLst>
              <a:gd name="connsiteX0" fmla="*/ 486951 w 3100723"/>
              <a:gd name="connsiteY0" fmla="*/ 463834 h 1558978"/>
              <a:gd name="connsiteX1" fmla="*/ 802606 w 3100723"/>
              <a:gd name="connsiteY1" fmla="*/ 333085 h 1558978"/>
              <a:gd name="connsiteX2" fmla="*/ 2298116 w 3100723"/>
              <a:gd name="connsiteY2" fmla="*/ 333085 h 1558978"/>
              <a:gd name="connsiteX3" fmla="*/ 2744519 w 3100723"/>
              <a:gd name="connsiteY3" fmla="*/ 779488 h 1558978"/>
              <a:gd name="connsiteX4" fmla="*/ 2298116 w 3100723"/>
              <a:gd name="connsiteY4" fmla="*/ 1225891 h 1558978"/>
              <a:gd name="connsiteX5" fmla="*/ 802606 w 3100723"/>
              <a:gd name="connsiteY5" fmla="*/ 1225891 h 1558978"/>
              <a:gd name="connsiteX6" fmla="*/ 356203 w 3100723"/>
              <a:gd name="connsiteY6" fmla="*/ 779488 h 1558978"/>
              <a:gd name="connsiteX7" fmla="*/ 486951 w 3100723"/>
              <a:gd name="connsiteY7" fmla="*/ 463834 h 1558978"/>
              <a:gd name="connsiteX8" fmla="*/ 0 w 3100723"/>
              <a:gd name="connsiteY8" fmla="*/ 779488 h 1558978"/>
              <a:gd name="connsiteX9" fmla="*/ 0 w 3100723"/>
              <a:gd name="connsiteY9" fmla="*/ 779489 h 1558978"/>
              <a:gd name="connsiteX10" fmla="*/ 0 w 3100723"/>
              <a:gd name="connsiteY10" fmla="*/ 779488 h 1558978"/>
              <a:gd name="connsiteX11" fmla="*/ 228307 w 3100723"/>
              <a:gd name="connsiteY11" fmla="*/ 228307 h 1558978"/>
              <a:gd name="connsiteX12" fmla="*/ 15836 w 3100723"/>
              <a:gd name="connsiteY12" fmla="*/ 622395 h 1558978"/>
              <a:gd name="connsiteX13" fmla="*/ 0 w 3100723"/>
              <a:gd name="connsiteY13" fmla="*/ 779488 h 1558978"/>
              <a:gd name="connsiteX14" fmla="*/ 15836 w 3100723"/>
              <a:gd name="connsiteY14" fmla="*/ 936582 h 1558978"/>
              <a:gd name="connsiteX15" fmla="*/ 779489 w 3100723"/>
              <a:gd name="connsiteY15" fmla="*/ 1558977 h 1558978"/>
              <a:gd name="connsiteX16" fmla="*/ 2321233 w 3100723"/>
              <a:gd name="connsiteY16" fmla="*/ 1558978 h 1558978"/>
              <a:gd name="connsiteX17" fmla="*/ 3100722 w 3100723"/>
              <a:gd name="connsiteY17" fmla="*/ 779489 h 1558978"/>
              <a:gd name="connsiteX18" fmla="*/ 3100723 w 3100723"/>
              <a:gd name="connsiteY18" fmla="*/ 779489 h 1558978"/>
              <a:gd name="connsiteX19" fmla="*/ 2321234 w 3100723"/>
              <a:gd name="connsiteY19" fmla="*/ 0 h 1558978"/>
              <a:gd name="connsiteX20" fmla="*/ 779489 w 3100723"/>
              <a:gd name="connsiteY20" fmla="*/ 0 h 1558978"/>
              <a:gd name="connsiteX21" fmla="*/ 228307 w 3100723"/>
              <a:gd name="connsiteY21" fmla="*/ 228307 h 1558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100723" h="1558978">
                <a:moveTo>
                  <a:pt x="486951" y="463834"/>
                </a:moveTo>
                <a:cubicBezTo>
                  <a:pt x="567734" y="383050"/>
                  <a:pt x="679335" y="333085"/>
                  <a:pt x="802606" y="333085"/>
                </a:cubicBezTo>
                <a:lnTo>
                  <a:pt x="2298116" y="333085"/>
                </a:lnTo>
                <a:cubicBezTo>
                  <a:pt x="2544658" y="333085"/>
                  <a:pt x="2744519" y="532946"/>
                  <a:pt x="2744519" y="779488"/>
                </a:cubicBezTo>
                <a:cubicBezTo>
                  <a:pt x="2744519" y="1026030"/>
                  <a:pt x="2544658" y="1225891"/>
                  <a:pt x="2298116" y="1225891"/>
                </a:cubicBezTo>
                <a:lnTo>
                  <a:pt x="802606" y="1225891"/>
                </a:lnTo>
                <a:cubicBezTo>
                  <a:pt x="556064" y="1225891"/>
                  <a:pt x="356203" y="1026030"/>
                  <a:pt x="356203" y="779488"/>
                </a:cubicBezTo>
                <a:cubicBezTo>
                  <a:pt x="356203" y="656217"/>
                  <a:pt x="406168" y="544616"/>
                  <a:pt x="486951" y="463834"/>
                </a:cubicBezTo>
                <a:close/>
                <a:moveTo>
                  <a:pt x="0" y="779488"/>
                </a:moveTo>
                <a:lnTo>
                  <a:pt x="0" y="779489"/>
                </a:lnTo>
                <a:lnTo>
                  <a:pt x="0" y="779488"/>
                </a:lnTo>
                <a:close/>
                <a:moveTo>
                  <a:pt x="228307" y="228307"/>
                </a:moveTo>
                <a:cubicBezTo>
                  <a:pt x="122512" y="334102"/>
                  <a:pt x="46987" y="470166"/>
                  <a:pt x="15836" y="622395"/>
                </a:cubicBezTo>
                <a:lnTo>
                  <a:pt x="0" y="779488"/>
                </a:lnTo>
                <a:lnTo>
                  <a:pt x="15836" y="936582"/>
                </a:lnTo>
                <a:cubicBezTo>
                  <a:pt x="88521" y="1291782"/>
                  <a:pt x="402802" y="1558977"/>
                  <a:pt x="779489" y="1558977"/>
                </a:cubicBezTo>
                <a:lnTo>
                  <a:pt x="2321233" y="1558978"/>
                </a:lnTo>
                <a:cubicBezTo>
                  <a:pt x="2751733" y="1558978"/>
                  <a:pt x="3100722" y="1209989"/>
                  <a:pt x="3100722" y="779489"/>
                </a:cubicBezTo>
                <a:lnTo>
                  <a:pt x="3100723" y="779489"/>
                </a:lnTo>
                <a:cubicBezTo>
                  <a:pt x="3100723" y="348989"/>
                  <a:pt x="2751734" y="0"/>
                  <a:pt x="2321234" y="0"/>
                </a:cubicBezTo>
                <a:lnTo>
                  <a:pt x="779489" y="0"/>
                </a:lnTo>
                <a:cubicBezTo>
                  <a:pt x="564239" y="0"/>
                  <a:pt x="369367" y="87247"/>
                  <a:pt x="228307" y="228307"/>
                </a:cubicBezTo>
                <a:close/>
              </a:path>
            </a:pathLst>
          </a:custGeom>
          <a:solidFill>
            <a:srgbClr val="2883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cs typeface="+mn-ea"/>
              <a:sym typeface="+mn-lt"/>
            </a:endParaRPr>
          </a:p>
        </p:txBody>
      </p:sp>
      <p:pic>
        <p:nvPicPr>
          <p:cNvPr id="15" name="图形 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19467" y="309490"/>
            <a:ext cx="3057110" cy="56173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 rot="5711009">
            <a:off x="6408009" y="1962568"/>
            <a:ext cx="685812" cy="685812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3" name="椭圆 2"/>
          <p:cNvSpPr/>
          <p:nvPr/>
        </p:nvSpPr>
        <p:spPr>
          <a:xfrm rot="5711009">
            <a:off x="6800427" y="2983783"/>
            <a:ext cx="685812" cy="685812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4" name="椭圆 3"/>
          <p:cNvSpPr/>
          <p:nvPr/>
        </p:nvSpPr>
        <p:spPr>
          <a:xfrm rot="5711009">
            <a:off x="7259017" y="4050477"/>
            <a:ext cx="685812" cy="685812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5" name="TextBox 6"/>
          <p:cNvSpPr txBox="1"/>
          <p:nvPr/>
        </p:nvSpPr>
        <p:spPr>
          <a:xfrm>
            <a:off x="6593380" y="2115335"/>
            <a:ext cx="3489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  <a:cs typeface="+mn-ea"/>
                <a:sym typeface="+mn-lt"/>
              </a:rPr>
              <a:t>1</a:t>
            </a:r>
            <a:endParaRPr lang="en-US" sz="20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6985798" y="3127236"/>
            <a:ext cx="3489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  <a:cs typeface="+mn-ea"/>
                <a:sym typeface="+mn-lt"/>
              </a:rPr>
              <a:t>2</a:t>
            </a:r>
            <a:endParaRPr lang="en-US" sz="20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444388" y="4203072"/>
            <a:ext cx="3489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  <a:cs typeface="+mn-ea"/>
                <a:sym typeface="+mn-lt"/>
              </a:rPr>
              <a:t>3</a:t>
            </a:r>
            <a:endParaRPr lang="en-US" sz="20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8" name="TextBox 6"/>
          <p:cNvSpPr txBox="1"/>
          <p:nvPr/>
        </p:nvSpPr>
        <p:spPr>
          <a:xfrm>
            <a:off x="7229229" y="1997600"/>
            <a:ext cx="2075654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项目介绍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0" name="TextBox 6"/>
          <p:cNvSpPr txBox="1"/>
          <p:nvPr/>
        </p:nvSpPr>
        <p:spPr>
          <a:xfrm>
            <a:off x="7621647" y="3009501"/>
            <a:ext cx="2075654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相关工作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2" name="TextBox 6"/>
          <p:cNvSpPr txBox="1"/>
          <p:nvPr/>
        </p:nvSpPr>
        <p:spPr>
          <a:xfrm>
            <a:off x="8080237" y="4076386"/>
            <a:ext cx="2075654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项目进度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4" name="PA-文本框 6"/>
          <p:cNvSpPr txBox="1"/>
          <p:nvPr>
            <p:custDataLst>
              <p:tags r:id="rId1"/>
            </p:custDataLst>
          </p:nvPr>
        </p:nvSpPr>
        <p:spPr>
          <a:xfrm>
            <a:off x="6096000" y="732424"/>
            <a:ext cx="408913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目录</a:t>
            </a:r>
            <a:r>
              <a:rPr lang="zh-CN" altLang="en-US" sz="4400" b="1" dirty="0">
                <a:solidFill>
                  <a:schemeClr val="bg1"/>
                </a:solidFill>
                <a:cs typeface="+mn-ea"/>
                <a:sym typeface="+mn-lt"/>
              </a:rPr>
              <a:t> </a:t>
            </a:r>
            <a:r>
              <a:rPr lang="en-US" altLang="zh-CN" sz="4000" b="1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CONTENT</a:t>
            </a:r>
            <a:endParaRPr lang="en-US" sz="4000" b="1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6" name="Rectangle: Rounded Corners 25"/>
          <p:cNvSpPr/>
          <p:nvPr/>
        </p:nvSpPr>
        <p:spPr>
          <a:xfrm rot="13500000" flipH="1">
            <a:off x="7843797" y="-17957"/>
            <a:ext cx="6554870" cy="881396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>
              <a:cs typeface="+mn-ea"/>
              <a:sym typeface="+mn-lt"/>
            </a:endParaRPr>
          </a:p>
        </p:txBody>
      </p:sp>
      <p:sp>
        <p:nvSpPr>
          <p:cNvPr id="17" name="Freeform: Shape 26"/>
          <p:cNvSpPr/>
          <p:nvPr/>
        </p:nvSpPr>
        <p:spPr>
          <a:xfrm rot="13500000" flipH="1">
            <a:off x="-987275" y="-1035076"/>
            <a:ext cx="6279749" cy="3157325"/>
          </a:xfrm>
          <a:custGeom>
            <a:avLst/>
            <a:gdLst>
              <a:gd name="connsiteX0" fmla="*/ 486951 w 3100723"/>
              <a:gd name="connsiteY0" fmla="*/ 463834 h 1558978"/>
              <a:gd name="connsiteX1" fmla="*/ 802606 w 3100723"/>
              <a:gd name="connsiteY1" fmla="*/ 333085 h 1558978"/>
              <a:gd name="connsiteX2" fmla="*/ 2298116 w 3100723"/>
              <a:gd name="connsiteY2" fmla="*/ 333085 h 1558978"/>
              <a:gd name="connsiteX3" fmla="*/ 2744519 w 3100723"/>
              <a:gd name="connsiteY3" fmla="*/ 779488 h 1558978"/>
              <a:gd name="connsiteX4" fmla="*/ 2298116 w 3100723"/>
              <a:gd name="connsiteY4" fmla="*/ 1225891 h 1558978"/>
              <a:gd name="connsiteX5" fmla="*/ 802606 w 3100723"/>
              <a:gd name="connsiteY5" fmla="*/ 1225891 h 1558978"/>
              <a:gd name="connsiteX6" fmla="*/ 356203 w 3100723"/>
              <a:gd name="connsiteY6" fmla="*/ 779488 h 1558978"/>
              <a:gd name="connsiteX7" fmla="*/ 486951 w 3100723"/>
              <a:gd name="connsiteY7" fmla="*/ 463834 h 1558978"/>
              <a:gd name="connsiteX8" fmla="*/ 0 w 3100723"/>
              <a:gd name="connsiteY8" fmla="*/ 779488 h 1558978"/>
              <a:gd name="connsiteX9" fmla="*/ 0 w 3100723"/>
              <a:gd name="connsiteY9" fmla="*/ 779489 h 1558978"/>
              <a:gd name="connsiteX10" fmla="*/ 0 w 3100723"/>
              <a:gd name="connsiteY10" fmla="*/ 779488 h 1558978"/>
              <a:gd name="connsiteX11" fmla="*/ 228307 w 3100723"/>
              <a:gd name="connsiteY11" fmla="*/ 228307 h 1558978"/>
              <a:gd name="connsiteX12" fmla="*/ 15836 w 3100723"/>
              <a:gd name="connsiteY12" fmla="*/ 622395 h 1558978"/>
              <a:gd name="connsiteX13" fmla="*/ 0 w 3100723"/>
              <a:gd name="connsiteY13" fmla="*/ 779488 h 1558978"/>
              <a:gd name="connsiteX14" fmla="*/ 15836 w 3100723"/>
              <a:gd name="connsiteY14" fmla="*/ 936582 h 1558978"/>
              <a:gd name="connsiteX15" fmla="*/ 779489 w 3100723"/>
              <a:gd name="connsiteY15" fmla="*/ 1558977 h 1558978"/>
              <a:gd name="connsiteX16" fmla="*/ 2321233 w 3100723"/>
              <a:gd name="connsiteY16" fmla="*/ 1558978 h 1558978"/>
              <a:gd name="connsiteX17" fmla="*/ 3100722 w 3100723"/>
              <a:gd name="connsiteY17" fmla="*/ 779489 h 1558978"/>
              <a:gd name="connsiteX18" fmla="*/ 3100723 w 3100723"/>
              <a:gd name="connsiteY18" fmla="*/ 779489 h 1558978"/>
              <a:gd name="connsiteX19" fmla="*/ 2321234 w 3100723"/>
              <a:gd name="connsiteY19" fmla="*/ 0 h 1558978"/>
              <a:gd name="connsiteX20" fmla="*/ 779489 w 3100723"/>
              <a:gd name="connsiteY20" fmla="*/ 0 h 1558978"/>
              <a:gd name="connsiteX21" fmla="*/ 228307 w 3100723"/>
              <a:gd name="connsiteY21" fmla="*/ 228307 h 1558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100723" h="1558978">
                <a:moveTo>
                  <a:pt x="486951" y="463834"/>
                </a:moveTo>
                <a:cubicBezTo>
                  <a:pt x="567734" y="383050"/>
                  <a:pt x="679335" y="333085"/>
                  <a:pt x="802606" y="333085"/>
                </a:cubicBezTo>
                <a:lnTo>
                  <a:pt x="2298116" y="333085"/>
                </a:lnTo>
                <a:cubicBezTo>
                  <a:pt x="2544658" y="333085"/>
                  <a:pt x="2744519" y="532946"/>
                  <a:pt x="2744519" y="779488"/>
                </a:cubicBezTo>
                <a:cubicBezTo>
                  <a:pt x="2744519" y="1026030"/>
                  <a:pt x="2544658" y="1225891"/>
                  <a:pt x="2298116" y="1225891"/>
                </a:cubicBezTo>
                <a:lnTo>
                  <a:pt x="802606" y="1225891"/>
                </a:lnTo>
                <a:cubicBezTo>
                  <a:pt x="556064" y="1225891"/>
                  <a:pt x="356203" y="1026030"/>
                  <a:pt x="356203" y="779488"/>
                </a:cubicBezTo>
                <a:cubicBezTo>
                  <a:pt x="356203" y="656217"/>
                  <a:pt x="406168" y="544616"/>
                  <a:pt x="486951" y="463834"/>
                </a:cubicBezTo>
                <a:close/>
                <a:moveTo>
                  <a:pt x="0" y="779488"/>
                </a:moveTo>
                <a:lnTo>
                  <a:pt x="0" y="779489"/>
                </a:lnTo>
                <a:lnTo>
                  <a:pt x="0" y="779488"/>
                </a:lnTo>
                <a:close/>
                <a:moveTo>
                  <a:pt x="228307" y="228307"/>
                </a:moveTo>
                <a:cubicBezTo>
                  <a:pt x="122512" y="334102"/>
                  <a:pt x="46987" y="470166"/>
                  <a:pt x="15836" y="622395"/>
                </a:cubicBezTo>
                <a:lnTo>
                  <a:pt x="0" y="779488"/>
                </a:lnTo>
                <a:lnTo>
                  <a:pt x="15836" y="936582"/>
                </a:lnTo>
                <a:cubicBezTo>
                  <a:pt x="88521" y="1291782"/>
                  <a:pt x="402802" y="1558977"/>
                  <a:pt x="779489" y="1558977"/>
                </a:cubicBezTo>
                <a:lnTo>
                  <a:pt x="2321233" y="1558978"/>
                </a:lnTo>
                <a:cubicBezTo>
                  <a:pt x="2751733" y="1558978"/>
                  <a:pt x="3100722" y="1209989"/>
                  <a:pt x="3100722" y="779489"/>
                </a:cubicBezTo>
                <a:lnTo>
                  <a:pt x="3100723" y="779489"/>
                </a:lnTo>
                <a:cubicBezTo>
                  <a:pt x="3100723" y="348989"/>
                  <a:pt x="2751734" y="0"/>
                  <a:pt x="2321234" y="0"/>
                </a:cubicBezTo>
                <a:lnTo>
                  <a:pt x="779489" y="0"/>
                </a:lnTo>
                <a:cubicBezTo>
                  <a:pt x="564239" y="0"/>
                  <a:pt x="369367" y="87247"/>
                  <a:pt x="228307" y="228307"/>
                </a:cubicBezTo>
                <a:close/>
              </a:path>
            </a:pathLst>
          </a:custGeom>
          <a:solidFill>
            <a:srgbClr val="2883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cs typeface="+mn-ea"/>
              <a:sym typeface="+mn-lt"/>
            </a:endParaRPr>
          </a:p>
        </p:txBody>
      </p:sp>
      <p:sp>
        <p:nvSpPr>
          <p:cNvPr id="18" name="Rectangle: Rounded Corners 25"/>
          <p:cNvSpPr/>
          <p:nvPr/>
        </p:nvSpPr>
        <p:spPr>
          <a:xfrm rot="13500000" flipH="1">
            <a:off x="-3841602" y="2761451"/>
            <a:ext cx="6554870" cy="881396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>
              <a:cs typeface="+mn-ea"/>
              <a:sym typeface="+mn-lt"/>
            </a:endParaRPr>
          </a:p>
        </p:txBody>
      </p:sp>
      <p:sp>
        <p:nvSpPr>
          <p:cNvPr id="19" name="Rectangle: Rounded Corners 25"/>
          <p:cNvSpPr/>
          <p:nvPr/>
        </p:nvSpPr>
        <p:spPr>
          <a:xfrm rot="13500000" flipH="1">
            <a:off x="2410619" y="7056057"/>
            <a:ext cx="8285244" cy="881396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>
              <a:cs typeface="+mn-ea"/>
              <a:sym typeface="+mn-lt"/>
            </a:endParaRPr>
          </a:p>
        </p:txBody>
      </p:sp>
      <p:pic>
        <p:nvPicPr>
          <p:cNvPr id="15" name="图形 3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9467" y="309490"/>
            <a:ext cx="3057110" cy="561730"/>
          </a:xfrm>
          <a:prstGeom prst="rect">
            <a:avLst/>
          </a:prstGeom>
        </p:spPr>
      </p:pic>
      <p:sp>
        <p:nvSpPr>
          <p:cNvPr id="20" name="椭圆 19"/>
          <p:cNvSpPr/>
          <p:nvPr/>
        </p:nvSpPr>
        <p:spPr>
          <a:xfrm rot="5711009">
            <a:off x="7822897" y="5114102"/>
            <a:ext cx="685812" cy="685812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21" name="TextBox 6"/>
          <p:cNvSpPr txBox="1"/>
          <p:nvPr/>
        </p:nvSpPr>
        <p:spPr>
          <a:xfrm>
            <a:off x="8008268" y="5266697"/>
            <a:ext cx="348983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  <a:cs typeface="+mn-ea"/>
                <a:sym typeface="+mn-lt"/>
              </a:rPr>
              <a:t>4</a:t>
            </a:r>
            <a:endParaRPr lang="en-US" sz="20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2" name="TextBox 6"/>
          <p:cNvSpPr txBox="1"/>
          <p:nvPr/>
        </p:nvSpPr>
        <p:spPr>
          <a:xfrm>
            <a:off x="8644117" y="5140011"/>
            <a:ext cx="2075654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未来安排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23" name="图片 22" descr="定位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3610" y="1294130"/>
            <a:ext cx="4545330" cy="474281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332232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62280" y="1478915"/>
            <a:ext cx="5134610" cy="3736975"/>
          </a:xfrm>
          <a:prstGeom prst="rect">
            <a:avLst/>
          </a:prstGeom>
          <a:blipFill rotWithShape="1">
            <a:blip r:embed="rId1" cstate="screen"/>
            <a:srcRect/>
            <a:stretch>
              <a:fillRect t="-3707" b="-1856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5857875" y="410210"/>
            <a:ext cx="5888990" cy="5875020"/>
            <a:chOff x="-72728" y="2603528"/>
            <a:chExt cx="5624560" cy="5874202"/>
          </a:xfrm>
        </p:grpSpPr>
        <p:sp>
          <p:nvSpPr>
            <p:cNvPr id="6" name="PA-文本框 9"/>
            <p:cNvSpPr txBox="1"/>
            <p:nvPr>
              <p:custDataLst>
                <p:tags r:id="rId2"/>
              </p:custDataLst>
            </p:nvPr>
          </p:nvSpPr>
          <p:spPr>
            <a:xfrm>
              <a:off x="-72728" y="3422564"/>
              <a:ext cx="5624560" cy="5055166"/>
            </a:xfrm>
            <a:prstGeom prst="rect">
              <a:avLst/>
            </a:prstGeom>
          </p:spPr>
          <p:txBody>
            <a:bodyPr wrap="square">
              <a:noAutofit/>
            </a:bodyPr>
            <a:lstStyle>
              <a:defPPr>
                <a:defRPr lang="zh-CN"/>
              </a:defPPr>
              <a:lvl1pPr defTabSz="457200">
                <a:lnSpc>
                  <a:spcPct val="130000"/>
                </a:lnSpc>
                <a:defRPr sz="1200">
                  <a:solidFill>
                    <a:schemeClr val="bg1">
                      <a:lumMod val="50000"/>
                    </a:schemeClr>
                  </a:solidFill>
                  <a:latin typeface="Source Han Sans CN Normal" panose="020B0400000000000000" pitchFamily="34" charset="-128"/>
                  <a:ea typeface="Source Han Sans CN Normal" panose="020B0400000000000000" pitchFamily="34" charset="-128"/>
                </a:defRPr>
              </a:lvl1pPr>
            </a:lstStyle>
            <a:p>
              <a:r>
                <a:rPr lang="zh-CN" altLang="en-US" sz="1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ea"/>
                  <a:sym typeface="+mn-lt"/>
                </a:rPr>
                <a:t>GeoLife数据集是一个广泛用于地理信息系统（GIS）和轨迹数据研究的开放数据集，它由Microsoft Research Asia创建。该数据集包含了一组用户的GPS轨迹数据，这些用户在北京市及周边地区进行了长达</a:t>
              </a:r>
              <a:r>
                <a:rPr lang="en-US" altLang="zh-CN" sz="1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ea"/>
                  <a:sym typeface="+mn-lt"/>
                </a:rPr>
                <a:t>5</a:t>
              </a:r>
              <a:r>
                <a:rPr lang="zh-CN" altLang="en-US" sz="1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ea"/>
                  <a:sym typeface="+mn-lt"/>
                </a:rPr>
                <a:t>年（</a:t>
              </a:r>
              <a:r>
                <a:rPr lang="en-US" altLang="zh-CN" sz="1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ea"/>
                  <a:sym typeface="+mn-lt"/>
                </a:rPr>
                <a:t>2007-2012</a:t>
              </a:r>
              <a:r>
                <a:rPr lang="zh-CN" altLang="en-US" sz="1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ea"/>
                  <a:sym typeface="+mn-lt"/>
                </a:rPr>
                <a:t>）的轨迹记录。GeoLife数据集可用于研究轨迹分析、位置推荐、移动应用程序和地理信息系统等领域的问题。</a:t>
              </a:r>
              <a:endPara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endParaRPr>
            </a:p>
            <a:p>
              <a:endPara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endParaRPr>
            </a:p>
            <a:p>
              <a:r>
                <a:rPr lang="zh-CN" altLang="en-US" sz="1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ea"/>
                  <a:sym typeface="+mn-lt"/>
                </a:rPr>
                <a:t>数据格式：GeoLife数据集以文本格式提供，主要包括经度、纬度、时间戳和一些额外的信息，如速度和方向。</a:t>
              </a:r>
              <a:endPara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endParaRPr>
            </a:p>
            <a:p>
              <a:endPara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endParaRPr>
            </a:p>
            <a:p>
              <a:r>
                <a:rPr lang="zh-CN" altLang="en-US" sz="1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ea"/>
                  <a:sym typeface="+mn-lt"/>
                </a:rPr>
                <a:t>数据采样频率：数据集中的GPS轨迹点通常以5秒的间隔记录，但也包括了不同的采样频率。</a:t>
              </a:r>
              <a:endPara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-72728" y="2603528"/>
              <a:ext cx="4279869" cy="1230935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lvl="0"/>
              <a:r>
                <a:rPr lang="zh-CN" altLang="en-US" sz="44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数据集</a:t>
              </a:r>
              <a:r>
                <a:rPr lang="en-US" altLang="zh-CN" sz="44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--Geolife</a:t>
              </a:r>
              <a:endParaRPr lang="en-US" altLang="zh-CN" sz="4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  <a:p>
              <a:pPr lvl="0"/>
              <a:endParaRPr lang="en-US" altLang="zh-CN" sz="3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pic>
        <p:nvPicPr>
          <p:cNvPr id="15" name="图形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467" y="309490"/>
            <a:ext cx="3057110" cy="56173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: Shape 7"/>
          <p:cNvSpPr>
            <a:spLocks noChangeAspect="1"/>
          </p:cNvSpPr>
          <p:nvPr/>
        </p:nvSpPr>
        <p:spPr bwMode="auto">
          <a:xfrm rot="10800000">
            <a:off x="-1" y="4138478"/>
            <a:ext cx="12191999" cy="2719519"/>
          </a:xfrm>
          <a:custGeom>
            <a:avLst/>
            <a:gdLst>
              <a:gd name="connsiteX0" fmla="*/ 7225144 w 7888470"/>
              <a:gd name="connsiteY0" fmla="*/ 2429283 h 2429283"/>
              <a:gd name="connsiteX1" fmla="*/ 6534838 w 7888470"/>
              <a:gd name="connsiteY1" fmla="*/ 278266 h 2429283"/>
              <a:gd name="connsiteX2" fmla="*/ 5685191 w 7888470"/>
              <a:gd name="connsiteY2" fmla="*/ 1513937 h 2429283"/>
              <a:gd name="connsiteX3" fmla="*/ 4761728 w 7888470"/>
              <a:gd name="connsiteY3" fmla="*/ 356943 h 2429283"/>
              <a:gd name="connsiteX4" fmla="*/ 3238064 w 7888470"/>
              <a:gd name="connsiteY4" fmla="*/ 2012265 h 2429283"/>
              <a:gd name="connsiteX5" fmla="*/ 1974030 w 7888470"/>
              <a:gd name="connsiteY5" fmla="*/ 507922 h 2429283"/>
              <a:gd name="connsiteX6" fmla="*/ 1009332 w 7888470"/>
              <a:gd name="connsiteY6" fmla="*/ 1563132 h 2429283"/>
              <a:gd name="connsiteX7" fmla="*/ 66692 w 7888470"/>
              <a:gd name="connsiteY7" fmla="*/ 489704 h 2429283"/>
              <a:gd name="connsiteX8" fmla="*/ 0 w 7888470"/>
              <a:gd name="connsiteY8" fmla="*/ 476985 h 2429283"/>
              <a:gd name="connsiteX9" fmla="*/ 0 w 7888470"/>
              <a:gd name="connsiteY9" fmla="*/ 0 h 2429283"/>
              <a:gd name="connsiteX10" fmla="*/ 7888470 w 7888470"/>
              <a:gd name="connsiteY10" fmla="*/ 0 h 2429283"/>
              <a:gd name="connsiteX11" fmla="*/ 7225144 w 7888470"/>
              <a:gd name="connsiteY11" fmla="*/ 2429283 h 2429283"/>
              <a:gd name="connsiteX0-1" fmla="*/ 7225144 w 7888470"/>
              <a:gd name="connsiteY0-2" fmla="*/ 2429283 h 2642658"/>
              <a:gd name="connsiteX1-3" fmla="*/ 6534838 w 7888470"/>
              <a:gd name="connsiteY1-4" fmla="*/ 278266 h 2642658"/>
              <a:gd name="connsiteX2-5" fmla="*/ 5599466 w 7888470"/>
              <a:gd name="connsiteY2-6" fmla="*/ 2642649 h 2642658"/>
              <a:gd name="connsiteX3-7" fmla="*/ 4761728 w 7888470"/>
              <a:gd name="connsiteY3-8" fmla="*/ 356943 h 2642658"/>
              <a:gd name="connsiteX4-9" fmla="*/ 3238064 w 7888470"/>
              <a:gd name="connsiteY4-10" fmla="*/ 2012265 h 2642658"/>
              <a:gd name="connsiteX5-11" fmla="*/ 1974030 w 7888470"/>
              <a:gd name="connsiteY5-12" fmla="*/ 507922 h 2642658"/>
              <a:gd name="connsiteX6-13" fmla="*/ 1009332 w 7888470"/>
              <a:gd name="connsiteY6-14" fmla="*/ 1563132 h 2642658"/>
              <a:gd name="connsiteX7-15" fmla="*/ 66692 w 7888470"/>
              <a:gd name="connsiteY7-16" fmla="*/ 489704 h 2642658"/>
              <a:gd name="connsiteX8-17" fmla="*/ 0 w 7888470"/>
              <a:gd name="connsiteY8-18" fmla="*/ 476985 h 2642658"/>
              <a:gd name="connsiteX9-19" fmla="*/ 0 w 7888470"/>
              <a:gd name="connsiteY9-20" fmla="*/ 0 h 2642658"/>
              <a:gd name="connsiteX10-21" fmla="*/ 7888470 w 7888470"/>
              <a:gd name="connsiteY10-22" fmla="*/ 0 h 2642658"/>
              <a:gd name="connsiteX11-23" fmla="*/ 7225144 w 7888470"/>
              <a:gd name="connsiteY11-24" fmla="*/ 2429283 h 2642658"/>
              <a:gd name="connsiteX0-25" fmla="*/ 7225144 w 7888470"/>
              <a:gd name="connsiteY0-26" fmla="*/ 2429283 h 2677650"/>
              <a:gd name="connsiteX1-27" fmla="*/ 6534838 w 7888470"/>
              <a:gd name="connsiteY1-28" fmla="*/ 278266 h 2677650"/>
              <a:gd name="connsiteX2-29" fmla="*/ 5599466 w 7888470"/>
              <a:gd name="connsiteY2-30" fmla="*/ 2642649 h 2677650"/>
              <a:gd name="connsiteX3-31" fmla="*/ 4633140 w 7888470"/>
              <a:gd name="connsiteY3-32" fmla="*/ 1714255 h 2677650"/>
              <a:gd name="connsiteX4-33" fmla="*/ 3238064 w 7888470"/>
              <a:gd name="connsiteY4-34" fmla="*/ 2012265 h 2677650"/>
              <a:gd name="connsiteX5-35" fmla="*/ 1974030 w 7888470"/>
              <a:gd name="connsiteY5-36" fmla="*/ 507922 h 2677650"/>
              <a:gd name="connsiteX6-37" fmla="*/ 1009332 w 7888470"/>
              <a:gd name="connsiteY6-38" fmla="*/ 1563132 h 2677650"/>
              <a:gd name="connsiteX7-39" fmla="*/ 66692 w 7888470"/>
              <a:gd name="connsiteY7-40" fmla="*/ 489704 h 2677650"/>
              <a:gd name="connsiteX8-41" fmla="*/ 0 w 7888470"/>
              <a:gd name="connsiteY8-42" fmla="*/ 476985 h 2677650"/>
              <a:gd name="connsiteX9-43" fmla="*/ 0 w 7888470"/>
              <a:gd name="connsiteY9-44" fmla="*/ 0 h 2677650"/>
              <a:gd name="connsiteX10-45" fmla="*/ 7888470 w 7888470"/>
              <a:gd name="connsiteY10-46" fmla="*/ 0 h 2677650"/>
              <a:gd name="connsiteX11-47" fmla="*/ 7225144 w 7888470"/>
              <a:gd name="connsiteY11-48" fmla="*/ 2429283 h 2677650"/>
              <a:gd name="connsiteX0-49" fmla="*/ 7225144 w 7888470"/>
              <a:gd name="connsiteY0-50" fmla="*/ 2429283 h 2719519"/>
              <a:gd name="connsiteX1-51" fmla="*/ 6534838 w 7888470"/>
              <a:gd name="connsiteY1-52" fmla="*/ 278266 h 2719519"/>
              <a:gd name="connsiteX2-53" fmla="*/ 5413729 w 7888470"/>
              <a:gd name="connsiteY2-54" fmla="*/ 2685511 h 2719519"/>
              <a:gd name="connsiteX3-55" fmla="*/ 4633140 w 7888470"/>
              <a:gd name="connsiteY3-56" fmla="*/ 1714255 h 2719519"/>
              <a:gd name="connsiteX4-57" fmla="*/ 3238064 w 7888470"/>
              <a:gd name="connsiteY4-58" fmla="*/ 2012265 h 2719519"/>
              <a:gd name="connsiteX5-59" fmla="*/ 1974030 w 7888470"/>
              <a:gd name="connsiteY5-60" fmla="*/ 507922 h 2719519"/>
              <a:gd name="connsiteX6-61" fmla="*/ 1009332 w 7888470"/>
              <a:gd name="connsiteY6-62" fmla="*/ 1563132 h 2719519"/>
              <a:gd name="connsiteX7-63" fmla="*/ 66692 w 7888470"/>
              <a:gd name="connsiteY7-64" fmla="*/ 489704 h 2719519"/>
              <a:gd name="connsiteX8-65" fmla="*/ 0 w 7888470"/>
              <a:gd name="connsiteY8-66" fmla="*/ 476985 h 2719519"/>
              <a:gd name="connsiteX9-67" fmla="*/ 0 w 7888470"/>
              <a:gd name="connsiteY9-68" fmla="*/ 0 h 2719519"/>
              <a:gd name="connsiteX10-69" fmla="*/ 7888470 w 7888470"/>
              <a:gd name="connsiteY10-70" fmla="*/ 0 h 2719519"/>
              <a:gd name="connsiteX11-71" fmla="*/ 7225144 w 7888470"/>
              <a:gd name="connsiteY11-72" fmla="*/ 2429283 h 271951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</a:cxnLst>
            <a:rect l="l" t="t" r="r" b="b"/>
            <a:pathLst>
              <a:path w="7888470" h="2719519">
                <a:moveTo>
                  <a:pt x="7225144" y="2429283"/>
                </a:moveTo>
                <a:cubicBezTo>
                  <a:pt x="6965516" y="2428815"/>
                  <a:pt x="6744577" y="276979"/>
                  <a:pt x="6534838" y="278266"/>
                </a:cubicBezTo>
                <a:cubicBezTo>
                  <a:pt x="6305754" y="285403"/>
                  <a:pt x="5730679" y="2446180"/>
                  <a:pt x="5413729" y="2685511"/>
                </a:cubicBezTo>
                <a:cubicBezTo>
                  <a:pt x="5096779" y="2924843"/>
                  <a:pt x="4995751" y="1826463"/>
                  <a:pt x="4633140" y="1714255"/>
                </a:cubicBezTo>
                <a:cubicBezTo>
                  <a:pt x="4270529" y="1602047"/>
                  <a:pt x="3681249" y="2213321"/>
                  <a:pt x="3238064" y="2012265"/>
                </a:cubicBezTo>
                <a:cubicBezTo>
                  <a:pt x="2794879" y="1811210"/>
                  <a:pt x="2345655" y="582796"/>
                  <a:pt x="1974030" y="507922"/>
                </a:cubicBezTo>
                <a:cubicBezTo>
                  <a:pt x="1602404" y="433047"/>
                  <a:pt x="1339212" y="1568455"/>
                  <a:pt x="1009332" y="1563132"/>
                </a:cubicBezTo>
                <a:cubicBezTo>
                  <a:pt x="700068" y="1558141"/>
                  <a:pt x="421229" y="615386"/>
                  <a:pt x="66692" y="489704"/>
                </a:cubicBezTo>
                <a:lnTo>
                  <a:pt x="0" y="476985"/>
                </a:lnTo>
                <a:lnTo>
                  <a:pt x="0" y="0"/>
                </a:lnTo>
                <a:lnTo>
                  <a:pt x="7888470" y="0"/>
                </a:lnTo>
                <a:cubicBezTo>
                  <a:pt x="7556553" y="309269"/>
                  <a:pt x="7484773" y="2429751"/>
                  <a:pt x="7225144" y="2429283"/>
                </a:cubicBezTo>
                <a:close/>
              </a:path>
            </a:pathLst>
          </a:custGeom>
          <a:solidFill>
            <a:srgbClr val="2883B0">
              <a:alpha val="21000"/>
            </a:srgbClr>
          </a:solidFill>
          <a:ln w="28575">
            <a:noFill/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s-SV" sz="1000">
              <a:cs typeface="+mn-ea"/>
              <a:sym typeface="+mn-lt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55585" y="2474595"/>
            <a:ext cx="3465195" cy="3429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2305" y="2117725"/>
            <a:ext cx="3248025" cy="378587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t="4965" b="7559"/>
          <a:stretch>
            <a:fillRect/>
          </a:stretch>
        </p:blipFill>
        <p:spPr>
          <a:xfrm>
            <a:off x="1055370" y="2474595"/>
            <a:ext cx="3159125" cy="3490595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 bwMode="auto">
          <a:xfrm>
            <a:off x="1569976" y="1889526"/>
            <a:ext cx="2625090" cy="523608"/>
            <a:chOff x="1054098" y="2125130"/>
            <a:chExt cx="2209793" cy="440772"/>
          </a:xfrm>
          <a:effectLst>
            <a:outerShdw blurRad="1270000" dist="139700" dir="2700000" algn="tl" rotWithShape="0">
              <a:prstClr val="black">
                <a:alpha val="30000"/>
              </a:prstClr>
            </a:outerShdw>
          </a:effectLst>
        </p:grpSpPr>
        <p:sp>
          <p:nvSpPr>
            <p:cNvPr id="3" name="矩形 2"/>
            <p:cNvSpPr/>
            <p:nvPr/>
          </p:nvSpPr>
          <p:spPr>
            <a:xfrm>
              <a:off x="1054098" y="2125440"/>
              <a:ext cx="2209793" cy="440462"/>
            </a:xfrm>
            <a:prstGeom prst="rect">
              <a:avLst/>
            </a:prstGeom>
            <a:solidFill>
              <a:srgbClr val="2883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400">
                <a:cs typeface="+mn-ea"/>
                <a:sym typeface="+mn-lt"/>
              </a:endParaRPr>
            </a:p>
          </p:txBody>
        </p:sp>
        <p:sp>
          <p:nvSpPr>
            <p:cNvPr id="6" name="文本框 13"/>
            <p:cNvSpPr txBox="1">
              <a:spLocks noChangeArrowheads="1"/>
            </p:cNvSpPr>
            <p:nvPr/>
          </p:nvSpPr>
          <p:spPr bwMode="auto">
            <a:xfrm>
              <a:off x="1426381" y="2125130"/>
              <a:ext cx="1465177" cy="4393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" charset="0"/>
                  <a:ea typeface="宋体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charset="0"/>
                  <a:ea typeface="宋体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charset="0"/>
                  <a:ea typeface="宋体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charset="0"/>
                  <a:ea typeface="宋体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charset="0"/>
                  <a:ea typeface="宋体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charset="0"/>
                  <a:ea typeface="宋体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charset="0"/>
                  <a:ea typeface="宋体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charset="0"/>
                  <a:ea typeface="宋体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lang="zh-CN" altLang="en-US" sz="2800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rPr>
                <a:t>纯</a:t>
              </a:r>
              <a:r>
                <a:rPr lang="en-US" altLang="zh-CN" sz="2800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rPr>
                <a:t>Prompt</a:t>
              </a:r>
              <a:endParaRPr lang="en-US" altLang="zh-CN" sz="280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10" name="组合 9"/>
          <p:cNvGrpSpPr/>
          <p:nvPr/>
        </p:nvGrpSpPr>
        <p:grpSpPr bwMode="auto">
          <a:xfrm>
            <a:off x="7997190" y="1889760"/>
            <a:ext cx="2625090" cy="523241"/>
            <a:chOff x="5943592" y="2125440"/>
            <a:chExt cx="2209797" cy="471185"/>
          </a:xfrm>
          <a:effectLst>
            <a:outerShdw blurRad="1270000" dist="139700" dir="2700000" algn="tl" rotWithShape="0">
              <a:prstClr val="black">
                <a:alpha val="30000"/>
              </a:prstClr>
            </a:outerShdw>
          </a:effectLst>
        </p:grpSpPr>
        <p:sp>
          <p:nvSpPr>
            <p:cNvPr id="11" name="矩形 10"/>
            <p:cNvSpPr/>
            <p:nvPr/>
          </p:nvSpPr>
          <p:spPr>
            <a:xfrm>
              <a:off x="5943592" y="2125440"/>
              <a:ext cx="2209797" cy="471185"/>
            </a:xfrm>
            <a:prstGeom prst="rect">
              <a:avLst/>
            </a:prstGeom>
            <a:solidFill>
              <a:srgbClr val="2883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400">
                <a:cs typeface="+mn-ea"/>
                <a:sym typeface="+mn-lt"/>
              </a:endParaRPr>
            </a:p>
          </p:txBody>
        </p:sp>
        <p:sp>
          <p:nvSpPr>
            <p:cNvPr id="14" name="文本框 13"/>
            <p:cNvSpPr txBox="1">
              <a:spLocks noChangeArrowheads="1"/>
            </p:cNvSpPr>
            <p:nvPr/>
          </p:nvSpPr>
          <p:spPr bwMode="auto">
            <a:xfrm>
              <a:off x="6154737" y="2180907"/>
              <a:ext cx="1787509" cy="4145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" charset="0"/>
                  <a:ea typeface="宋体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charset="0"/>
                  <a:ea typeface="宋体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charset="0"/>
                  <a:ea typeface="宋体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charset="0"/>
                  <a:ea typeface="宋体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charset="0"/>
                  <a:ea typeface="宋体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charset="0"/>
                  <a:ea typeface="宋体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charset="0"/>
                  <a:ea typeface="宋体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charset="0"/>
                  <a:ea typeface="宋体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lang="en-US" altLang="zh-CN" sz="2400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rPr>
                <a:t>Agent+Tools</a:t>
              </a:r>
              <a:endParaRPr lang="en-US" altLang="zh-CN" sz="240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18" name="组合 17"/>
          <p:cNvGrpSpPr/>
          <p:nvPr/>
        </p:nvGrpSpPr>
        <p:grpSpPr bwMode="auto">
          <a:xfrm>
            <a:off x="4783453" y="1691880"/>
            <a:ext cx="2625090" cy="523240"/>
            <a:chOff x="3498846" y="1958752"/>
            <a:chExt cx="2209794" cy="440462"/>
          </a:xfrm>
          <a:effectLst>
            <a:outerShdw blurRad="1270000" dist="139700" dir="2700000" algn="tl" rotWithShape="0">
              <a:prstClr val="black">
                <a:alpha val="30000"/>
              </a:prstClr>
            </a:outerShdw>
          </a:effectLst>
        </p:grpSpPr>
        <p:sp>
          <p:nvSpPr>
            <p:cNvPr id="19" name="矩形 18"/>
            <p:cNvSpPr/>
            <p:nvPr/>
          </p:nvSpPr>
          <p:spPr>
            <a:xfrm>
              <a:off x="3498846" y="1958752"/>
              <a:ext cx="2209794" cy="440462"/>
            </a:xfrm>
            <a:prstGeom prst="rect">
              <a:avLst/>
            </a:prstGeom>
            <a:solidFill>
              <a:srgbClr val="2883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400">
                <a:cs typeface="+mn-ea"/>
                <a:sym typeface="+mn-lt"/>
              </a:endParaRPr>
            </a:p>
          </p:txBody>
        </p:sp>
        <p:sp>
          <p:nvSpPr>
            <p:cNvPr id="22" name="文本框 13"/>
            <p:cNvSpPr txBox="1">
              <a:spLocks noChangeArrowheads="1"/>
            </p:cNvSpPr>
            <p:nvPr/>
          </p:nvSpPr>
          <p:spPr bwMode="auto">
            <a:xfrm>
              <a:off x="3710287" y="1988014"/>
              <a:ext cx="1786971" cy="3875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" charset="0"/>
                  <a:ea typeface="宋体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charset="0"/>
                  <a:ea typeface="宋体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charset="0"/>
                  <a:ea typeface="宋体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charset="0"/>
                  <a:ea typeface="宋体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charset="0"/>
                  <a:ea typeface="宋体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charset="0"/>
                  <a:ea typeface="宋体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charset="0"/>
                  <a:ea typeface="宋体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charset="0"/>
                  <a:ea typeface="宋体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lang="en-US" altLang="zh-CN" sz="2400" dirty="0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rPr>
                <a:t>Function Call</a:t>
              </a:r>
              <a:endParaRPr lang="en-US" altLang="zh-CN" sz="24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sp>
        <p:nvSpPr>
          <p:cNvPr id="32" name="TextBox 6"/>
          <p:cNvSpPr txBox="1"/>
          <p:nvPr/>
        </p:nvSpPr>
        <p:spPr>
          <a:xfrm>
            <a:off x="4195066" y="521593"/>
            <a:ext cx="37115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前期探究</a:t>
            </a:r>
            <a:endParaRPr lang="en-US" altLang="zh-CN" sz="4400" b="1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/>
            <a:r>
              <a:rPr lang="en-US" altLang="zh-CN" sz="2800" b="1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Prompt &amp; Agent</a:t>
            </a:r>
            <a:endParaRPr lang="en-US" altLang="zh-CN" sz="2800" b="1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3" name="矩形 32"/>
          <p:cNvSpPr/>
          <p:nvPr/>
        </p:nvSpPr>
        <p:spPr>
          <a:xfrm flipV="1">
            <a:off x="4999293" y="412039"/>
            <a:ext cx="2103120" cy="133738"/>
          </a:xfrm>
          <a:prstGeom prst="rect">
            <a:avLst/>
          </a:prstGeom>
          <a:solidFill>
            <a:srgbClr val="2883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7" name="Rectangle: Rounded Corners 13"/>
          <p:cNvSpPr/>
          <p:nvPr/>
        </p:nvSpPr>
        <p:spPr>
          <a:xfrm rot="18900000" flipH="1">
            <a:off x="-4899609" y="-407179"/>
            <a:ext cx="8068235" cy="2697893"/>
          </a:xfrm>
          <a:prstGeom prst="roundRect">
            <a:avLst>
              <a:gd name="adj" fmla="val 50000"/>
            </a:avLst>
          </a:prstGeom>
          <a:solidFill>
            <a:srgbClr val="2883B0"/>
          </a:solidFill>
          <a:ln>
            <a:noFill/>
          </a:ln>
          <a:effectLst>
            <a:outerShdw blurRad="381000" dist="63500" dir="18900000" algn="b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cs typeface="+mn-ea"/>
              <a:sym typeface="+mn-lt"/>
            </a:endParaRPr>
          </a:p>
        </p:txBody>
      </p:sp>
      <p:pic>
        <p:nvPicPr>
          <p:cNvPr id="13" name="图形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467" y="309490"/>
            <a:ext cx="3057110" cy="56173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1175385" y="1508760"/>
            <a:ext cx="10024745" cy="5265420"/>
          </a:xfrm>
          <a:prstGeom prst="roundRect">
            <a:avLst>
              <a:gd name="adj" fmla="val 6464"/>
            </a:avLst>
          </a:prstGeom>
          <a:solidFill>
            <a:schemeClr val="accent4">
              <a:lumMod val="50000"/>
              <a:alpha val="11000"/>
            </a:schemeClr>
          </a:solidFill>
          <a:ln w="76200">
            <a:solidFill>
              <a:srgbClr val="9F45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 flipH="1">
            <a:off x="0" y="0"/>
            <a:ext cx="12192000" cy="1384300"/>
          </a:xfrm>
          <a:prstGeom prst="rect">
            <a:avLst/>
          </a:prstGeom>
          <a:solidFill>
            <a:srgbClr val="2883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185795" y="121741"/>
            <a:ext cx="73501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模型结构</a:t>
            </a:r>
            <a:endParaRPr lang="en-US" sz="4400" b="1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/>
            <a:r>
              <a:rPr lang="en-US" sz="2800" b="1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Initial Model Structure</a:t>
            </a:r>
            <a:endParaRPr lang="en-US" sz="2800" b="1" dirty="0">
              <a:solidFill>
                <a:schemeClr val="bg1">
                  <a:lumMod val="8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33" name="图形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9467" y="309490"/>
            <a:ext cx="3057110" cy="561730"/>
          </a:xfrm>
          <a:prstGeom prst="rect">
            <a:avLst/>
          </a:prstGeom>
        </p:spPr>
      </p:pic>
      <p:pic>
        <p:nvPicPr>
          <p:cNvPr id="8" name="图片 7" descr="project_structure-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5385" y="1384300"/>
            <a:ext cx="10024745" cy="619950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/>
          <p:cNvGrpSpPr/>
          <p:nvPr/>
        </p:nvGrpSpPr>
        <p:grpSpPr>
          <a:xfrm>
            <a:off x="-3966084" y="-3004845"/>
            <a:ext cx="22130139" cy="13123517"/>
            <a:chOff x="-3966084" y="-3004845"/>
            <a:chExt cx="22130139" cy="13123517"/>
          </a:xfrm>
        </p:grpSpPr>
        <p:sp>
          <p:nvSpPr>
            <p:cNvPr id="19" name="Rectangle: Rounded Corners 25"/>
            <p:cNvSpPr/>
            <p:nvPr/>
          </p:nvSpPr>
          <p:spPr>
            <a:xfrm rot="18900000" flipH="1">
              <a:off x="-3966084" y="7391920"/>
              <a:ext cx="6554870" cy="88139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>
                <a:cs typeface="+mn-ea"/>
                <a:sym typeface="+mn-lt"/>
              </a:endParaRPr>
            </a:p>
          </p:txBody>
        </p:sp>
        <p:sp>
          <p:nvSpPr>
            <p:cNvPr id="20" name="Rectangle: Rounded Corners 25"/>
            <p:cNvSpPr/>
            <p:nvPr/>
          </p:nvSpPr>
          <p:spPr>
            <a:xfrm rot="18900000" flipH="1">
              <a:off x="8914565" y="-1866880"/>
              <a:ext cx="6554870" cy="88139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>
                <a:cs typeface="+mn-ea"/>
                <a:sym typeface="+mn-lt"/>
              </a:endParaRPr>
            </a:p>
          </p:txBody>
        </p:sp>
        <p:sp>
          <p:nvSpPr>
            <p:cNvPr id="21" name="Rectangle: Rounded Corners 25"/>
            <p:cNvSpPr/>
            <p:nvPr/>
          </p:nvSpPr>
          <p:spPr>
            <a:xfrm rot="18900000" flipH="1">
              <a:off x="9878811" y="2540350"/>
              <a:ext cx="8285244" cy="88139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>
                <a:cs typeface="+mn-ea"/>
                <a:sym typeface="+mn-lt"/>
              </a:endParaRPr>
            </a:p>
          </p:txBody>
        </p:sp>
        <p:sp>
          <p:nvSpPr>
            <p:cNvPr id="22" name="Freeform: Shape 26"/>
            <p:cNvSpPr/>
            <p:nvPr/>
          </p:nvSpPr>
          <p:spPr>
            <a:xfrm rot="18900000" flipH="1">
              <a:off x="5715615" y="6961347"/>
              <a:ext cx="6279749" cy="3157325"/>
            </a:xfrm>
            <a:custGeom>
              <a:avLst/>
              <a:gdLst>
                <a:gd name="connsiteX0" fmla="*/ 486951 w 3100723"/>
                <a:gd name="connsiteY0" fmla="*/ 463834 h 1558978"/>
                <a:gd name="connsiteX1" fmla="*/ 802606 w 3100723"/>
                <a:gd name="connsiteY1" fmla="*/ 333085 h 1558978"/>
                <a:gd name="connsiteX2" fmla="*/ 2298116 w 3100723"/>
                <a:gd name="connsiteY2" fmla="*/ 333085 h 1558978"/>
                <a:gd name="connsiteX3" fmla="*/ 2744519 w 3100723"/>
                <a:gd name="connsiteY3" fmla="*/ 779488 h 1558978"/>
                <a:gd name="connsiteX4" fmla="*/ 2298116 w 3100723"/>
                <a:gd name="connsiteY4" fmla="*/ 1225891 h 1558978"/>
                <a:gd name="connsiteX5" fmla="*/ 802606 w 3100723"/>
                <a:gd name="connsiteY5" fmla="*/ 1225891 h 1558978"/>
                <a:gd name="connsiteX6" fmla="*/ 356203 w 3100723"/>
                <a:gd name="connsiteY6" fmla="*/ 779488 h 1558978"/>
                <a:gd name="connsiteX7" fmla="*/ 486951 w 3100723"/>
                <a:gd name="connsiteY7" fmla="*/ 463834 h 1558978"/>
                <a:gd name="connsiteX8" fmla="*/ 0 w 3100723"/>
                <a:gd name="connsiteY8" fmla="*/ 779488 h 1558978"/>
                <a:gd name="connsiteX9" fmla="*/ 0 w 3100723"/>
                <a:gd name="connsiteY9" fmla="*/ 779489 h 1558978"/>
                <a:gd name="connsiteX10" fmla="*/ 0 w 3100723"/>
                <a:gd name="connsiteY10" fmla="*/ 779488 h 1558978"/>
                <a:gd name="connsiteX11" fmla="*/ 228307 w 3100723"/>
                <a:gd name="connsiteY11" fmla="*/ 228307 h 1558978"/>
                <a:gd name="connsiteX12" fmla="*/ 15836 w 3100723"/>
                <a:gd name="connsiteY12" fmla="*/ 622395 h 1558978"/>
                <a:gd name="connsiteX13" fmla="*/ 0 w 3100723"/>
                <a:gd name="connsiteY13" fmla="*/ 779488 h 1558978"/>
                <a:gd name="connsiteX14" fmla="*/ 15836 w 3100723"/>
                <a:gd name="connsiteY14" fmla="*/ 936582 h 1558978"/>
                <a:gd name="connsiteX15" fmla="*/ 779489 w 3100723"/>
                <a:gd name="connsiteY15" fmla="*/ 1558977 h 1558978"/>
                <a:gd name="connsiteX16" fmla="*/ 2321233 w 3100723"/>
                <a:gd name="connsiteY16" fmla="*/ 1558978 h 1558978"/>
                <a:gd name="connsiteX17" fmla="*/ 3100722 w 3100723"/>
                <a:gd name="connsiteY17" fmla="*/ 779489 h 1558978"/>
                <a:gd name="connsiteX18" fmla="*/ 3100723 w 3100723"/>
                <a:gd name="connsiteY18" fmla="*/ 779489 h 1558978"/>
                <a:gd name="connsiteX19" fmla="*/ 2321234 w 3100723"/>
                <a:gd name="connsiteY19" fmla="*/ 0 h 1558978"/>
                <a:gd name="connsiteX20" fmla="*/ 779489 w 3100723"/>
                <a:gd name="connsiteY20" fmla="*/ 0 h 1558978"/>
                <a:gd name="connsiteX21" fmla="*/ 228307 w 3100723"/>
                <a:gd name="connsiteY21" fmla="*/ 228307 h 1558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100723" h="1558978">
                  <a:moveTo>
                    <a:pt x="486951" y="463834"/>
                  </a:moveTo>
                  <a:cubicBezTo>
                    <a:pt x="567734" y="383050"/>
                    <a:pt x="679335" y="333085"/>
                    <a:pt x="802606" y="333085"/>
                  </a:cubicBezTo>
                  <a:lnTo>
                    <a:pt x="2298116" y="333085"/>
                  </a:lnTo>
                  <a:cubicBezTo>
                    <a:pt x="2544658" y="333085"/>
                    <a:pt x="2744519" y="532946"/>
                    <a:pt x="2744519" y="779488"/>
                  </a:cubicBezTo>
                  <a:cubicBezTo>
                    <a:pt x="2744519" y="1026030"/>
                    <a:pt x="2544658" y="1225891"/>
                    <a:pt x="2298116" y="1225891"/>
                  </a:cubicBezTo>
                  <a:lnTo>
                    <a:pt x="802606" y="1225891"/>
                  </a:lnTo>
                  <a:cubicBezTo>
                    <a:pt x="556064" y="1225891"/>
                    <a:pt x="356203" y="1026030"/>
                    <a:pt x="356203" y="779488"/>
                  </a:cubicBezTo>
                  <a:cubicBezTo>
                    <a:pt x="356203" y="656217"/>
                    <a:pt x="406168" y="544616"/>
                    <a:pt x="486951" y="463834"/>
                  </a:cubicBezTo>
                  <a:close/>
                  <a:moveTo>
                    <a:pt x="0" y="779488"/>
                  </a:moveTo>
                  <a:lnTo>
                    <a:pt x="0" y="779489"/>
                  </a:lnTo>
                  <a:lnTo>
                    <a:pt x="0" y="779488"/>
                  </a:lnTo>
                  <a:close/>
                  <a:moveTo>
                    <a:pt x="228307" y="228307"/>
                  </a:moveTo>
                  <a:cubicBezTo>
                    <a:pt x="122512" y="334102"/>
                    <a:pt x="46987" y="470166"/>
                    <a:pt x="15836" y="622395"/>
                  </a:cubicBezTo>
                  <a:lnTo>
                    <a:pt x="0" y="779488"/>
                  </a:lnTo>
                  <a:lnTo>
                    <a:pt x="15836" y="936582"/>
                  </a:lnTo>
                  <a:cubicBezTo>
                    <a:pt x="88521" y="1291782"/>
                    <a:pt x="402802" y="1558977"/>
                    <a:pt x="779489" y="1558977"/>
                  </a:cubicBezTo>
                  <a:lnTo>
                    <a:pt x="2321233" y="1558978"/>
                  </a:lnTo>
                  <a:cubicBezTo>
                    <a:pt x="2751733" y="1558978"/>
                    <a:pt x="3100722" y="1209989"/>
                    <a:pt x="3100722" y="779489"/>
                  </a:cubicBezTo>
                  <a:lnTo>
                    <a:pt x="3100723" y="779489"/>
                  </a:lnTo>
                  <a:cubicBezTo>
                    <a:pt x="3100723" y="348989"/>
                    <a:pt x="2751734" y="0"/>
                    <a:pt x="2321234" y="0"/>
                  </a:cubicBezTo>
                  <a:lnTo>
                    <a:pt x="779489" y="0"/>
                  </a:lnTo>
                  <a:cubicBezTo>
                    <a:pt x="564239" y="0"/>
                    <a:pt x="369367" y="87247"/>
                    <a:pt x="228307" y="228307"/>
                  </a:cubicBezTo>
                  <a:close/>
                </a:path>
              </a:pathLst>
            </a:custGeom>
            <a:solidFill>
              <a:srgbClr val="2883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cs typeface="+mn-ea"/>
                <a:sym typeface="+mn-lt"/>
              </a:endParaRPr>
            </a:p>
          </p:txBody>
        </p:sp>
        <p:sp>
          <p:nvSpPr>
            <p:cNvPr id="23" name="Freeform: Shape 26"/>
            <p:cNvSpPr/>
            <p:nvPr/>
          </p:nvSpPr>
          <p:spPr>
            <a:xfrm rot="18900000" flipH="1">
              <a:off x="-1494941" y="-3004845"/>
              <a:ext cx="6279749" cy="3157325"/>
            </a:xfrm>
            <a:custGeom>
              <a:avLst/>
              <a:gdLst>
                <a:gd name="connsiteX0" fmla="*/ 486951 w 3100723"/>
                <a:gd name="connsiteY0" fmla="*/ 463834 h 1558978"/>
                <a:gd name="connsiteX1" fmla="*/ 802606 w 3100723"/>
                <a:gd name="connsiteY1" fmla="*/ 333085 h 1558978"/>
                <a:gd name="connsiteX2" fmla="*/ 2298116 w 3100723"/>
                <a:gd name="connsiteY2" fmla="*/ 333085 h 1558978"/>
                <a:gd name="connsiteX3" fmla="*/ 2744519 w 3100723"/>
                <a:gd name="connsiteY3" fmla="*/ 779488 h 1558978"/>
                <a:gd name="connsiteX4" fmla="*/ 2298116 w 3100723"/>
                <a:gd name="connsiteY4" fmla="*/ 1225891 h 1558978"/>
                <a:gd name="connsiteX5" fmla="*/ 802606 w 3100723"/>
                <a:gd name="connsiteY5" fmla="*/ 1225891 h 1558978"/>
                <a:gd name="connsiteX6" fmla="*/ 356203 w 3100723"/>
                <a:gd name="connsiteY6" fmla="*/ 779488 h 1558978"/>
                <a:gd name="connsiteX7" fmla="*/ 486951 w 3100723"/>
                <a:gd name="connsiteY7" fmla="*/ 463834 h 1558978"/>
                <a:gd name="connsiteX8" fmla="*/ 0 w 3100723"/>
                <a:gd name="connsiteY8" fmla="*/ 779488 h 1558978"/>
                <a:gd name="connsiteX9" fmla="*/ 0 w 3100723"/>
                <a:gd name="connsiteY9" fmla="*/ 779489 h 1558978"/>
                <a:gd name="connsiteX10" fmla="*/ 0 w 3100723"/>
                <a:gd name="connsiteY10" fmla="*/ 779488 h 1558978"/>
                <a:gd name="connsiteX11" fmla="*/ 228307 w 3100723"/>
                <a:gd name="connsiteY11" fmla="*/ 228307 h 1558978"/>
                <a:gd name="connsiteX12" fmla="*/ 15836 w 3100723"/>
                <a:gd name="connsiteY12" fmla="*/ 622395 h 1558978"/>
                <a:gd name="connsiteX13" fmla="*/ 0 w 3100723"/>
                <a:gd name="connsiteY13" fmla="*/ 779488 h 1558978"/>
                <a:gd name="connsiteX14" fmla="*/ 15836 w 3100723"/>
                <a:gd name="connsiteY14" fmla="*/ 936582 h 1558978"/>
                <a:gd name="connsiteX15" fmla="*/ 779489 w 3100723"/>
                <a:gd name="connsiteY15" fmla="*/ 1558977 h 1558978"/>
                <a:gd name="connsiteX16" fmla="*/ 2321233 w 3100723"/>
                <a:gd name="connsiteY16" fmla="*/ 1558978 h 1558978"/>
                <a:gd name="connsiteX17" fmla="*/ 3100722 w 3100723"/>
                <a:gd name="connsiteY17" fmla="*/ 779489 h 1558978"/>
                <a:gd name="connsiteX18" fmla="*/ 3100723 w 3100723"/>
                <a:gd name="connsiteY18" fmla="*/ 779489 h 1558978"/>
                <a:gd name="connsiteX19" fmla="*/ 2321234 w 3100723"/>
                <a:gd name="connsiteY19" fmla="*/ 0 h 1558978"/>
                <a:gd name="connsiteX20" fmla="*/ 779489 w 3100723"/>
                <a:gd name="connsiteY20" fmla="*/ 0 h 1558978"/>
                <a:gd name="connsiteX21" fmla="*/ 228307 w 3100723"/>
                <a:gd name="connsiteY21" fmla="*/ 228307 h 1558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100723" h="1558978">
                  <a:moveTo>
                    <a:pt x="486951" y="463834"/>
                  </a:moveTo>
                  <a:cubicBezTo>
                    <a:pt x="567734" y="383050"/>
                    <a:pt x="679335" y="333085"/>
                    <a:pt x="802606" y="333085"/>
                  </a:cubicBezTo>
                  <a:lnTo>
                    <a:pt x="2298116" y="333085"/>
                  </a:lnTo>
                  <a:cubicBezTo>
                    <a:pt x="2544658" y="333085"/>
                    <a:pt x="2744519" y="532946"/>
                    <a:pt x="2744519" y="779488"/>
                  </a:cubicBezTo>
                  <a:cubicBezTo>
                    <a:pt x="2744519" y="1026030"/>
                    <a:pt x="2544658" y="1225891"/>
                    <a:pt x="2298116" y="1225891"/>
                  </a:cubicBezTo>
                  <a:lnTo>
                    <a:pt x="802606" y="1225891"/>
                  </a:lnTo>
                  <a:cubicBezTo>
                    <a:pt x="556064" y="1225891"/>
                    <a:pt x="356203" y="1026030"/>
                    <a:pt x="356203" y="779488"/>
                  </a:cubicBezTo>
                  <a:cubicBezTo>
                    <a:pt x="356203" y="656217"/>
                    <a:pt x="406168" y="544616"/>
                    <a:pt x="486951" y="463834"/>
                  </a:cubicBezTo>
                  <a:close/>
                  <a:moveTo>
                    <a:pt x="0" y="779488"/>
                  </a:moveTo>
                  <a:lnTo>
                    <a:pt x="0" y="779489"/>
                  </a:lnTo>
                  <a:lnTo>
                    <a:pt x="0" y="779488"/>
                  </a:lnTo>
                  <a:close/>
                  <a:moveTo>
                    <a:pt x="228307" y="228307"/>
                  </a:moveTo>
                  <a:cubicBezTo>
                    <a:pt x="122512" y="334102"/>
                    <a:pt x="46987" y="470166"/>
                    <a:pt x="15836" y="622395"/>
                  </a:cubicBezTo>
                  <a:lnTo>
                    <a:pt x="0" y="779488"/>
                  </a:lnTo>
                  <a:lnTo>
                    <a:pt x="15836" y="936582"/>
                  </a:lnTo>
                  <a:cubicBezTo>
                    <a:pt x="88521" y="1291782"/>
                    <a:pt x="402802" y="1558977"/>
                    <a:pt x="779489" y="1558977"/>
                  </a:cubicBezTo>
                  <a:lnTo>
                    <a:pt x="2321233" y="1558978"/>
                  </a:lnTo>
                  <a:cubicBezTo>
                    <a:pt x="2751733" y="1558978"/>
                    <a:pt x="3100722" y="1209989"/>
                    <a:pt x="3100722" y="779489"/>
                  </a:cubicBezTo>
                  <a:lnTo>
                    <a:pt x="3100723" y="779489"/>
                  </a:lnTo>
                  <a:cubicBezTo>
                    <a:pt x="3100723" y="348989"/>
                    <a:pt x="2751734" y="0"/>
                    <a:pt x="2321234" y="0"/>
                  </a:cubicBezTo>
                  <a:lnTo>
                    <a:pt x="779489" y="0"/>
                  </a:lnTo>
                  <a:cubicBezTo>
                    <a:pt x="564239" y="0"/>
                    <a:pt x="369367" y="87247"/>
                    <a:pt x="228307" y="228307"/>
                  </a:cubicBezTo>
                  <a:close/>
                </a:path>
              </a:pathLst>
            </a:custGeom>
            <a:solidFill>
              <a:srgbClr val="2883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cs typeface="+mn-ea"/>
                <a:sym typeface="+mn-lt"/>
              </a:endParaRPr>
            </a:p>
          </p:txBody>
        </p:sp>
        <p:sp>
          <p:nvSpPr>
            <p:cNvPr id="24" name="PA-文本框 6"/>
            <p:cNvSpPr txBox="1"/>
            <p:nvPr>
              <p:custDataLst>
                <p:tags r:id="rId1"/>
              </p:custDataLst>
            </p:nvPr>
          </p:nvSpPr>
          <p:spPr>
            <a:xfrm>
              <a:off x="3762886" y="858592"/>
              <a:ext cx="4614419" cy="561975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l"/>
              <a:r>
                <a:rPr lang="en-US" altLang="zh-CN" sz="44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Scikit-Mobility</a:t>
              </a:r>
              <a:endParaRPr lang="en-US" altLang="zh-CN" sz="44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pic>
        <p:nvPicPr>
          <p:cNvPr id="33" name="图形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467" y="309490"/>
            <a:ext cx="3057110" cy="561730"/>
          </a:xfrm>
          <a:prstGeom prst="rect">
            <a:avLst/>
          </a:prstGeom>
        </p:spPr>
      </p:pic>
      <p:pic>
        <p:nvPicPr>
          <p:cNvPr id="36" name="图片 35" descr="4560144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4525" y="907126"/>
            <a:ext cx="752475" cy="752475"/>
          </a:xfrm>
          <a:prstGeom prst="rect">
            <a:avLst/>
          </a:prstGeom>
          <a:ln w="57150" cap="flat" cmpd="sng">
            <a:solidFill>
              <a:schemeClr val="accent1"/>
            </a:solidFill>
            <a:prstDash val="solid"/>
          </a:ln>
        </p:spPr>
      </p:pic>
      <p:sp>
        <p:nvSpPr>
          <p:cNvPr id="35" name="文本框 34"/>
          <p:cNvSpPr txBox="1"/>
          <p:nvPr/>
        </p:nvSpPr>
        <p:spPr>
          <a:xfrm>
            <a:off x="634663" y="2105287"/>
            <a:ext cx="5258236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800"/>
              </a:spcAft>
              <a:buFont typeface="Arial" panose="020B0604020202090204" pitchFamily="34" charset="0"/>
              <a:buChar char="•"/>
            </a:pPr>
            <a:r>
              <a:rPr kumimoji="1" lang="zh-CN" altLang="en-US" sz="2400" dirty="0">
                <a:latin typeface="+mn-ea"/>
                <a:ea typeface="+mn-ea"/>
                <a:sym typeface="+mn-ea"/>
              </a:rPr>
              <a:t>以合适数据结构来表达轨迹数据和流量数据</a:t>
            </a:r>
            <a:br>
              <a:rPr kumimoji="1" lang="en-US" altLang="zh-CN" sz="2400" dirty="0">
                <a:latin typeface="+mn-ea"/>
                <a:ea typeface="+mn-ea"/>
                <a:sym typeface="+mn-ea"/>
              </a:rPr>
            </a:br>
            <a:r>
              <a:rPr kumimoji="1"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sym typeface="+mn-ea"/>
              </a:rPr>
              <a:t>(</a:t>
            </a:r>
            <a:r>
              <a:rPr kumimoji="1" lang="en-US" altLang="zh-CN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sym typeface="+mn-ea"/>
              </a:rPr>
              <a:t>TrajDataFrame</a:t>
            </a:r>
            <a:r>
              <a:rPr kumimoji="1"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sym typeface="+mn-ea"/>
              </a:rPr>
              <a:t>, </a:t>
            </a:r>
            <a:r>
              <a:rPr kumimoji="1" lang="en-US" altLang="zh-CN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sym typeface="+mn-ea"/>
              </a:rPr>
              <a:t>FlowDataFrame</a:t>
            </a:r>
            <a:r>
              <a:rPr kumimoji="1"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sym typeface="+mn-ea"/>
              </a:rPr>
              <a:t>)</a:t>
            </a:r>
            <a:endParaRPr kumimoji="1"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sym typeface="+mn-lt"/>
            </a:endParaRPr>
          </a:p>
          <a:p>
            <a:pPr marL="285750" indent="-285750">
              <a:spcAft>
                <a:spcPts val="1800"/>
              </a:spcAft>
              <a:buFont typeface="Arial" panose="020B0604020202090204" pitchFamily="34" charset="0"/>
              <a:buChar char="•"/>
            </a:pPr>
            <a:r>
              <a:rPr kumimoji="1" lang="zh-CN" altLang="en-US" sz="2400" dirty="0">
                <a:latin typeface="+mn-ea"/>
                <a:ea typeface="+mn-ea"/>
                <a:sym typeface="+mn-ea"/>
              </a:rPr>
              <a:t>提取轨迹数据中的个体与集体特征</a:t>
            </a:r>
            <a:br>
              <a:rPr kumimoji="1" lang="en-US" altLang="zh-CN" sz="2400" dirty="0">
                <a:latin typeface="+mn-ea"/>
                <a:ea typeface="+mn-ea"/>
                <a:sym typeface="+mn-ea"/>
              </a:rPr>
            </a:br>
            <a:r>
              <a:rPr kumimoji="1"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+mn-ea"/>
              </a:rPr>
              <a:t>(</a:t>
            </a:r>
            <a:r>
              <a:rPr kumimoji="1"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sym typeface="+mn-ea"/>
              </a:rPr>
              <a:t>displacement</a:t>
            </a:r>
            <a:r>
              <a:rPr kumimoji="1"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+mn-ea"/>
              </a:rPr>
              <a:t>, feature distance</a:t>
            </a:r>
            <a:r>
              <a:rPr kumimoji="1"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sym typeface="+mn-ea"/>
              </a:rPr>
              <a:t>)</a:t>
            </a:r>
            <a:endParaRPr kumimoji="1"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sym typeface="+mn-ea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Tx/>
              <a:buSzTx/>
              <a:buFont typeface="Arial" panose="020B0604020202090204" pitchFamily="34" charset="0"/>
              <a:buChar char="•"/>
              <a:defRPr/>
            </a:pP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  <a:sym typeface="+mn-ea"/>
              </a:rPr>
              <a:t>评估隐私风险</a:t>
            </a:r>
            <a:endParaRPr kumimoji="1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 Light"/>
              <a:ea typeface="微软雅黑 Light"/>
              <a:cs typeface="+mn-cs"/>
              <a:sym typeface="+mn-ea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6471030" y="2105287"/>
            <a:ext cx="4614419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800"/>
              </a:spcAft>
              <a:buFont typeface="Arial" panose="020B0604020202090204" pitchFamily="34" charset="0"/>
              <a:buChar char="•"/>
            </a:pPr>
            <a:r>
              <a:rPr kumimoji="1" lang="zh-CN" altLang="en-US" sz="2400" dirty="0">
                <a:latin typeface="+mn-ea"/>
                <a:ea typeface="+mn-ea"/>
                <a:sym typeface="+mn-ea"/>
              </a:rPr>
              <a:t>用标准迁移模型生成流量数据</a:t>
            </a:r>
            <a:br>
              <a:rPr kumimoji="1"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sym typeface="+mn-ea"/>
              </a:rPr>
            </a:br>
            <a:r>
              <a:rPr kumimoji="1"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+mn-ea"/>
              </a:rPr>
              <a:t>(</a:t>
            </a:r>
            <a:r>
              <a:rPr kumimoji="1"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sym typeface="+mn-ea"/>
              </a:rPr>
              <a:t>gravity model, radiation model, etc.</a:t>
            </a:r>
            <a:r>
              <a:rPr kumimoji="1"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+mn-ea"/>
              </a:rPr>
              <a:t>)</a:t>
            </a:r>
            <a:endParaRPr kumimoji="1"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sym typeface="+mn-lt"/>
            </a:endParaRPr>
          </a:p>
          <a:p>
            <a:pPr marL="285750" indent="-285750">
              <a:spcAft>
                <a:spcPts val="1800"/>
              </a:spcAft>
              <a:buFont typeface="Arial" panose="020B0604020202090204" pitchFamily="34" charset="0"/>
              <a:buChar char="•"/>
            </a:pPr>
            <a:r>
              <a:rPr kumimoji="1" lang="zh-CN" altLang="en-US" sz="2400" dirty="0">
                <a:latin typeface="+mn-ea"/>
                <a:ea typeface="+mn-ea"/>
                <a:sym typeface="+mn-ea"/>
              </a:rPr>
              <a:t>管理和预处理多种格式的数据</a:t>
            </a:r>
            <a:br>
              <a:rPr kumimoji="1"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sym typeface="+mn-ea"/>
              </a:rPr>
            </a:br>
            <a:r>
              <a:rPr kumimoji="1"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sym typeface="+mn-ea"/>
              </a:rPr>
              <a:t>(filtering, compress</a:t>
            </a:r>
            <a:r>
              <a:rPr kumimoji="1"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+mn-ea"/>
              </a:rPr>
              <a:t>)</a:t>
            </a:r>
            <a:endParaRPr kumimoji="1"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sym typeface="+mn-ea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Tx/>
              <a:buSzTx/>
              <a:buFont typeface="Arial" panose="020B0604020202090204" pitchFamily="34" charset="0"/>
              <a:buChar char="•"/>
              <a:defRPr/>
            </a:pP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  <a:sym typeface="+mn-ea"/>
              </a:rPr>
              <a:t>用标准数学模型生成轨迹数据</a:t>
            </a:r>
            <a:b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  <a:sym typeface="+mn-ea"/>
              </a:rPr>
            </a:b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  <a:sym typeface="+mn-ea"/>
              </a:rPr>
              <a:t>(random walk models, exploration and preferential return model)</a:t>
            </a:r>
            <a:endParaRPr kumimoji="1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微软雅黑 Light"/>
              <a:ea typeface="微软雅黑 Light"/>
              <a:cs typeface="+mn-cs"/>
              <a:sym typeface="+mn-ea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6070096" y="1842127"/>
            <a:ext cx="45719" cy="3561735"/>
          </a:xfrm>
          <a:prstGeom prst="rect">
            <a:avLst/>
          </a:prstGeom>
          <a:solidFill>
            <a:schemeClr val="tx1">
              <a:lumMod val="65000"/>
              <a:lumOff val="3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/>
          <p:cNvGrpSpPr/>
          <p:nvPr/>
        </p:nvGrpSpPr>
        <p:grpSpPr>
          <a:xfrm>
            <a:off x="-3966084" y="-3004845"/>
            <a:ext cx="22130139" cy="13123517"/>
            <a:chOff x="-3966084" y="-3004845"/>
            <a:chExt cx="22130139" cy="13123517"/>
          </a:xfrm>
        </p:grpSpPr>
        <p:sp>
          <p:nvSpPr>
            <p:cNvPr id="25" name="Rectangle: Rounded Corners 25"/>
            <p:cNvSpPr/>
            <p:nvPr/>
          </p:nvSpPr>
          <p:spPr>
            <a:xfrm rot="18900000" flipH="1">
              <a:off x="-3966084" y="7391920"/>
              <a:ext cx="6554870" cy="88139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>
                <a:cs typeface="+mn-ea"/>
                <a:sym typeface="+mn-lt"/>
              </a:endParaRPr>
            </a:p>
          </p:txBody>
        </p:sp>
        <p:sp>
          <p:nvSpPr>
            <p:cNvPr id="26" name="Rectangle: Rounded Corners 25"/>
            <p:cNvSpPr/>
            <p:nvPr/>
          </p:nvSpPr>
          <p:spPr>
            <a:xfrm rot="18900000" flipH="1">
              <a:off x="8914565" y="-1866880"/>
              <a:ext cx="6554870" cy="88139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>
                <a:cs typeface="+mn-ea"/>
                <a:sym typeface="+mn-lt"/>
              </a:endParaRPr>
            </a:p>
          </p:txBody>
        </p:sp>
        <p:sp>
          <p:nvSpPr>
            <p:cNvPr id="27" name="Rectangle: Rounded Corners 25"/>
            <p:cNvSpPr/>
            <p:nvPr/>
          </p:nvSpPr>
          <p:spPr>
            <a:xfrm rot="18900000" flipH="1">
              <a:off x="9878811" y="2540350"/>
              <a:ext cx="8285244" cy="88139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>
                <a:cs typeface="+mn-ea"/>
                <a:sym typeface="+mn-lt"/>
              </a:endParaRPr>
            </a:p>
          </p:txBody>
        </p:sp>
        <p:sp>
          <p:nvSpPr>
            <p:cNvPr id="28" name="Freeform: Shape 26"/>
            <p:cNvSpPr/>
            <p:nvPr/>
          </p:nvSpPr>
          <p:spPr>
            <a:xfrm rot="18900000" flipH="1">
              <a:off x="5715615" y="6961347"/>
              <a:ext cx="6279749" cy="3157325"/>
            </a:xfrm>
            <a:custGeom>
              <a:avLst/>
              <a:gdLst>
                <a:gd name="connsiteX0" fmla="*/ 486951 w 3100723"/>
                <a:gd name="connsiteY0" fmla="*/ 463834 h 1558978"/>
                <a:gd name="connsiteX1" fmla="*/ 802606 w 3100723"/>
                <a:gd name="connsiteY1" fmla="*/ 333085 h 1558978"/>
                <a:gd name="connsiteX2" fmla="*/ 2298116 w 3100723"/>
                <a:gd name="connsiteY2" fmla="*/ 333085 h 1558978"/>
                <a:gd name="connsiteX3" fmla="*/ 2744519 w 3100723"/>
                <a:gd name="connsiteY3" fmla="*/ 779488 h 1558978"/>
                <a:gd name="connsiteX4" fmla="*/ 2298116 w 3100723"/>
                <a:gd name="connsiteY4" fmla="*/ 1225891 h 1558978"/>
                <a:gd name="connsiteX5" fmla="*/ 802606 w 3100723"/>
                <a:gd name="connsiteY5" fmla="*/ 1225891 h 1558978"/>
                <a:gd name="connsiteX6" fmla="*/ 356203 w 3100723"/>
                <a:gd name="connsiteY6" fmla="*/ 779488 h 1558978"/>
                <a:gd name="connsiteX7" fmla="*/ 486951 w 3100723"/>
                <a:gd name="connsiteY7" fmla="*/ 463834 h 1558978"/>
                <a:gd name="connsiteX8" fmla="*/ 0 w 3100723"/>
                <a:gd name="connsiteY8" fmla="*/ 779488 h 1558978"/>
                <a:gd name="connsiteX9" fmla="*/ 0 w 3100723"/>
                <a:gd name="connsiteY9" fmla="*/ 779489 h 1558978"/>
                <a:gd name="connsiteX10" fmla="*/ 0 w 3100723"/>
                <a:gd name="connsiteY10" fmla="*/ 779488 h 1558978"/>
                <a:gd name="connsiteX11" fmla="*/ 228307 w 3100723"/>
                <a:gd name="connsiteY11" fmla="*/ 228307 h 1558978"/>
                <a:gd name="connsiteX12" fmla="*/ 15836 w 3100723"/>
                <a:gd name="connsiteY12" fmla="*/ 622395 h 1558978"/>
                <a:gd name="connsiteX13" fmla="*/ 0 w 3100723"/>
                <a:gd name="connsiteY13" fmla="*/ 779488 h 1558978"/>
                <a:gd name="connsiteX14" fmla="*/ 15836 w 3100723"/>
                <a:gd name="connsiteY14" fmla="*/ 936582 h 1558978"/>
                <a:gd name="connsiteX15" fmla="*/ 779489 w 3100723"/>
                <a:gd name="connsiteY15" fmla="*/ 1558977 h 1558978"/>
                <a:gd name="connsiteX16" fmla="*/ 2321233 w 3100723"/>
                <a:gd name="connsiteY16" fmla="*/ 1558978 h 1558978"/>
                <a:gd name="connsiteX17" fmla="*/ 3100722 w 3100723"/>
                <a:gd name="connsiteY17" fmla="*/ 779489 h 1558978"/>
                <a:gd name="connsiteX18" fmla="*/ 3100723 w 3100723"/>
                <a:gd name="connsiteY18" fmla="*/ 779489 h 1558978"/>
                <a:gd name="connsiteX19" fmla="*/ 2321234 w 3100723"/>
                <a:gd name="connsiteY19" fmla="*/ 0 h 1558978"/>
                <a:gd name="connsiteX20" fmla="*/ 779489 w 3100723"/>
                <a:gd name="connsiteY20" fmla="*/ 0 h 1558978"/>
                <a:gd name="connsiteX21" fmla="*/ 228307 w 3100723"/>
                <a:gd name="connsiteY21" fmla="*/ 228307 h 1558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100723" h="1558978">
                  <a:moveTo>
                    <a:pt x="486951" y="463834"/>
                  </a:moveTo>
                  <a:cubicBezTo>
                    <a:pt x="567734" y="383050"/>
                    <a:pt x="679335" y="333085"/>
                    <a:pt x="802606" y="333085"/>
                  </a:cubicBezTo>
                  <a:lnTo>
                    <a:pt x="2298116" y="333085"/>
                  </a:lnTo>
                  <a:cubicBezTo>
                    <a:pt x="2544658" y="333085"/>
                    <a:pt x="2744519" y="532946"/>
                    <a:pt x="2744519" y="779488"/>
                  </a:cubicBezTo>
                  <a:cubicBezTo>
                    <a:pt x="2744519" y="1026030"/>
                    <a:pt x="2544658" y="1225891"/>
                    <a:pt x="2298116" y="1225891"/>
                  </a:cubicBezTo>
                  <a:lnTo>
                    <a:pt x="802606" y="1225891"/>
                  </a:lnTo>
                  <a:cubicBezTo>
                    <a:pt x="556064" y="1225891"/>
                    <a:pt x="356203" y="1026030"/>
                    <a:pt x="356203" y="779488"/>
                  </a:cubicBezTo>
                  <a:cubicBezTo>
                    <a:pt x="356203" y="656217"/>
                    <a:pt x="406168" y="544616"/>
                    <a:pt x="486951" y="463834"/>
                  </a:cubicBezTo>
                  <a:close/>
                  <a:moveTo>
                    <a:pt x="0" y="779488"/>
                  </a:moveTo>
                  <a:lnTo>
                    <a:pt x="0" y="779489"/>
                  </a:lnTo>
                  <a:lnTo>
                    <a:pt x="0" y="779488"/>
                  </a:lnTo>
                  <a:close/>
                  <a:moveTo>
                    <a:pt x="228307" y="228307"/>
                  </a:moveTo>
                  <a:cubicBezTo>
                    <a:pt x="122512" y="334102"/>
                    <a:pt x="46987" y="470166"/>
                    <a:pt x="15836" y="622395"/>
                  </a:cubicBezTo>
                  <a:lnTo>
                    <a:pt x="0" y="779488"/>
                  </a:lnTo>
                  <a:lnTo>
                    <a:pt x="15836" y="936582"/>
                  </a:lnTo>
                  <a:cubicBezTo>
                    <a:pt x="88521" y="1291782"/>
                    <a:pt x="402802" y="1558977"/>
                    <a:pt x="779489" y="1558977"/>
                  </a:cubicBezTo>
                  <a:lnTo>
                    <a:pt x="2321233" y="1558978"/>
                  </a:lnTo>
                  <a:cubicBezTo>
                    <a:pt x="2751733" y="1558978"/>
                    <a:pt x="3100722" y="1209989"/>
                    <a:pt x="3100722" y="779489"/>
                  </a:cubicBezTo>
                  <a:lnTo>
                    <a:pt x="3100723" y="779489"/>
                  </a:lnTo>
                  <a:cubicBezTo>
                    <a:pt x="3100723" y="348989"/>
                    <a:pt x="2751734" y="0"/>
                    <a:pt x="2321234" y="0"/>
                  </a:cubicBezTo>
                  <a:lnTo>
                    <a:pt x="779489" y="0"/>
                  </a:lnTo>
                  <a:cubicBezTo>
                    <a:pt x="564239" y="0"/>
                    <a:pt x="369367" y="87247"/>
                    <a:pt x="228307" y="228307"/>
                  </a:cubicBezTo>
                  <a:close/>
                </a:path>
              </a:pathLst>
            </a:custGeom>
            <a:solidFill>
              <a:srgbClr val="2883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cs typeface="+mn-ea"/>
                <a:sym typeface="+mn-lt"/>
              </a:endParaRPr>
            </a:p>
          </p:txBody>
        </p:sp>
        <p:sp>
          <p:nvSpPr>
            <p:cNvPr id="29" name="Freeform: Shape 26"/>
            <p:cNvSpPr/>
            <p:nvPr/>
          </p:nvSpPr>
          <p:spPr>
            <a:xfrm rot="18900000" flipH="1">
              <a:off x="-1494941" y="-3004845"/>
              <a:ext cx="6279749" cy="3157325"/>
            </a:xfrm>
            <a:custGeom>
              <a:avLst/>
              <a:gdLst>
                <a:gd name="connsiteX0" fmla="*/ 486951 w 3100723"/>
                <a:gd name="connsiteY0" fmla="*/ 463834 h 1558978"/>
                <a:gd name="connsiteX1" fmla="*/ 802606 w 3100723"/>
                <a:gd name="connsiteY1" fmla="*/ 333085 h 1558978"/>
                <a:gd name="connsiteX2" fmla="*/ 2298116 w 3100723"/>
                <a:gd name="connsiteY2" fmla="*/ 333085 h 1558978"/>
                <a:gd name="connsiteX3" fmla="*/ 2744519 w 3100723"/>
                <a:gd name="connsiteY3" fmla="*/ 779488 h 1558978"/>
                <a:gd name="connsiteX4" fmla="*/ 2298116 w 3100723"/>
                <a:gd name="connsiteY4" fmla="*/ 1225891 h 1558978"/>
                <a:gd name="connsiteX5" fmla="*/ 802606 w 3100723"/>
                <a:gd name="connsiteY5" fmla="*/ 1225891 h 1558978"/>
                <a:gd name="connsiteX6" fmla="*/ 356203 w 3100723"/>
                <a:gd name="connsiteY6" fmla="*/ 779488 h 1558978"/>
                <a:gd name="connsiteX7" fmla="*/ 486951 w 3100723"/>
                <a:gd name="connsiteY7" fmla="*/ 463834 h 1558978"/>
                <a:gd name="connsiteX8" fmla="*/ 0 w 3100723"/>
                <a:gd name="connsiteY8" fmla="*/ 779488 h 1558978"/>
                <a:gd name="connsiteX9" fmla="*/ 0 w 3100723"/>
                <a:gd name="connsiteY9" fmla="*/ 779489 h 1558978"/>
                <a:gd name="connsiteX10" fmla="*/ 0 w 3100723"/>
                <a:gd name="connsiteY10" fmla="*/ 779488 h 1558978"/>
                <a:gd name="connsiteX11" fmla="*/ 228307 w 3100723"/>
                <a:gd name="connsiteY11" fmla="*/ 228307 h 1558978"/>
                <a:gd name="connsiteX12" fmla="*/ 15836 w 3100723"/>
                <a:gd name="connsiteY12" fmla="*/ 622395 h 1558978"/>
                <a:gd name="connsiteX13" fmla="*/ 0 w 3100723"/>
                <a:gd name="connsiteY13" fmla="*/ 779488 h 1558978"/>
                <a:gd name="connsiteX14" fmla="*/ 15836 w 3100723"/>
                <a:gd name="connsiteY14" fmla="*/ 936582 h 1558978"/>
                <a:gd name="connsiteX15" fmla="*/ 779489 w 3100723"/>
                <a:gd name="connsiteY15" fmla="*/ 1558977 h 1558978"/>
                <a:gd name="connsiteX16" fmla="*/ 2321233 w 3100723"/>
                <a:gd name="connsiteY16" fmla="*/ 1558978 h 1558978"/>
                <a:gd name="connsiteX17" fmla="*/ 3100722 w 3100723"/>
                <a:gd name="connsiteY17" fmla="*/ 779489 h 1558978"/>
                <a:gd name="connsiteX18" fmla="*/ 3100723 w 3100723"/>
                <a:gd name="connsiteY18" fmla="*/ 779489 h 1558978"/>
                <a:gd name="connsiteX19" fmla="*/ 2321234 w 3100723"/>
                <a:gd name="connsiteY19" fmla="*/ 0 h 1558978"/>
                <a:gd name="connsiteX20" fmla="*/ 779489 w 3100723"/>
                <a:gd name="connsiteY20" fmla="*/ 0 h 1558978"/>
                <a:gd name="connsiteX21" fmla="*/ 228307 w 3100723"/>
                <a:gd name="connsiteY21" fmla="*/ 228307 h 1558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100723" h="1558978">
                  <a:moveTo>
                    <a:pt x="486951" y="463834"/>
                  </a:moveTo>
                  <a:cubicBezTo>
                    <a:pt x="567734" y="383050"/>
                    <a:pt x="679335" y="333085"/>
                    <a:pt x="802606" y="333085"/>
                  </a:cubicBezTo>
                  <a:lnTo>
                    <a:pt x="2298116" y="333085"/>
                  </a:lnTo>
                  <a:cubicBezTo>
                    <a:pt x="2544658" y="333085"/>
                    <a:pt x="2744519" y="532946"/>
                    <a:pt x="2744519" y="779488"/>
                  </a:cubicBezTo>
                  <a:cubicBezTo>
                    <a:pt x="2744519" y="1026030"/>
                    <a:pt x="2544658" y="1225891"/>
                    <a:pt x="2298116" y="1225891"/>
                  </a:cubicBezTo>
                  <a:lnTo>
                    <a:pt x="802606" y="1225891"/>
                  </a:lnTo>
                  <a:cubicBezTo>
                    <a:pt x="556064" y="1225891"/>
                    <a:pt x="356203" y="1026030"/>
                    <a:pt x="356203" y="779488"/>
                  </a:cubicBezTo>
                  <a:cubicBezTo>
                    <a:pt x="356203" y="656217"/>
                    <a:pt x="406168" y="544616"/>
                    <a:pt x="486951" y="463834"/>
                  </a:cubicBezTo>
                  <a:close/>
                  <a:moveTo>
                    <a:pt x="0" y="779488"/>
                  </a:moveTo>
                  <a:lnTo>
                    <a:pt x="0" y="779489"/>
                  </a:lnTo>
                  <a:lnTo>
                    <a:pt x="0" y="779488"/>
                  </a:lnTo>
                  <a:close/>
                  <a:moveTo>
                    <a:pt x="228307" y="228307"/>
                  </a:moveTo>
                  <a:cubicBezTo>
                    <a:pt x="122512" y="334102"/>
                    <a:pt x="46987" y="470166"/>
                    <a:pt x="15836" y="622395"/>
                  </a:cubicBezTo>
                  <a:lnTo>
                    <a:pt x="0" y="779488"/>
                  </a:lnTo>
                  <a:lnTo>
                    <a:pt x="15836" y="936582"/>
                  </a:lnTo>
                  <a:cubicBezTo>
                    <a:pt x="88521" y="1291782"/>
                    <a:pt x="402802" y="1558977"/>
                    <a:pt x="779489" y="1558977"/>
                  </a:cubicBezTo>
                  <a:lnTo>
                    <a:pt x="2321233" y="1558978"/>
                  </a:lnTo>
                  <a:cubicBezTo>
                    <a:pt x="2751733" y="1558978"/>
                    <a:pt x="3100722" y="1209989"/>
                    <a:pt x="3100722" y="779489"/>
                  </a:cubicBezTo>
                  <a:lnTo>
                    <a:pt x="3100723" y="779489"/>
                  </a:lnTo>
                  <a:cubicBezTo>
                    <a:pt x="3100723" y="348989"/>
                    <a:pt x="2751734" y="0"/>
                    <a:pt x="2321234" y="0"/>
                  </a:cubicBezTo>
                  <a:lnTo>
                    <a:pt x="779489" y="0"/>
                  </a:lnTo>
                  <a:cubicBezTo>
                    <a:pt x="564239" y="0"/>
                    <a:pt x="369367" y="87247"/>
                    <a:pt x="228307" y="228307"/>
                  </a:cubicBezTo>
                  <a:close/>
                </a:path>
              </a:pathLst>
            </a:custGeom>
            <a:solidFill>
              <a:srgbClr val="2883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cs typeface="+mn-ea"/>
                <a:sym typeface="+mn-lt"/>
              </a:endParaRPr>
            </a:p>
          </p:txBody>
        </p:sp>
        <p:sp>
          <p:nvSpPr>
            <p:cNvPr id="30" name="PA-文本框 6"/>
            <p:cNvSpPr txBox="1"/>
            <p:nvPr>
              <p:custDataLst>
                <p:tags r:id="rId1"/>
              </p:custDataLst>
            </p:nvPr>
          </p:nvSpPr>
          <p:spPr>
            <a:xfrm>
              <a:off x="2711778" y="774838"/>
              <a:ext cx="6980544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sz="44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Scikit-</a:t>
              </a:r>
              <a:r>
                <a:rPr lang="en-US" altLang="zh-CN" sz="4400" b="1" dirty="0" err="1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Mobility功能封装</a:t>
              </a:r>
              <a:endParaRPr lang="en-US" altLang="zh-CN" sz="44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pic>
        <p:nvPicPr>
          <p:cNvPr id="31" name="图形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467" y="309490"/>
            <a:ext cx="3057110" cy="561730"/>
          </a:xfrm>
          <a:prstGeom prst="rect">
            <a:avLst/>
          </a:prstGeom>
        </p:spPr>
      </p:pic>
      <p:pic>
        <p:nvPicPr>
          <p:cNvPr id="37" name="图片 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6606" y="1555177"/>
            <a:ext cx="3272790" cy="4602480"/>
          </a:xfrm>
          <a:prstGeom prst="rect">
            <a:avLst/>
          </a:prstGeom>
        </p:spPr>
      </p:pic>
      <p:pic>
        <p:nvPicPr>
          <p:cNvPr id="40" name="图片 3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603" y="1553907"/>
            <a:ext cx="3273425" cy="4603750"/>
          </a:xfrm>
          <a:prstGeom prst="rect">
            <a:avLst/>
          </a:prstGeom>
        </p:spPr>
      </p:pic>
      <p:pic>
        <p:nvPicPr>
          <p:cNvPr id="41" name="图片 4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63110" y="1554699"/>
            <a:ext cx="3274060" cy="4605020"/>
          </a:xfrm>
          <a:prstGeom prst="rect">
            <a:avLst/>
          </a:prstGeom>
        </p:spPr>
      </p:pic>
      <p:sp>
        <p:nvSpPr>
          <p:cNvPr id="34" name="右箭头 33"/>
          <p:cNvSpPr/>
          <p:nvPr/>
        </p:nvSpPr>
        <p:spPr>
          <a:xfrm>
            <a:off x="3846192" y="3428604"/>
            <a:ext cx="589915" cy="748030"/>
          </a:xfrm>
          <a:prstGeom prst="rightArrow">
            <a:avLst/>
          </a:prstGeom>
          <a:solidFill>
            <a:schemeClr val="accent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右箭头 41"/>
          <p:cNvSpPr/>
          <p:nvPr/>
        </p:nvSpPr>
        <p:spPr>
          <a:xfrm>
            <a:off x="7864910" y="3428604"/>
            <a:ext cx="589915" cy="748030"/>
          </a:xfrm>
          <a:prstGeom prst="rightArrow">
            <a:avLst/>
          </a:prstGeom>
          <a:solidFill>
            <a:schemeClr val="accent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3185795" y="1508760"/>
            <a:ext cx="5287251" cy="5265420"/>
          </a:xfrm>
          <a:prstGeom prst="roundRect">
            <a:avLst>
              <a:gd name="adj" fmla="val 6464"/>
            </a:avLst>
          </a:prstGeom>
          <a:solidFill>
            <a:schemeClr val="accent4">
              <a:lumMod val="50000"/>
              <a:alpha val="11000"/>
            </a:schemeClr>
          </a:solidFill>
          <a:ln w="76200">
            <a:solidFill>
              <a:srgbClr val="9F45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 flipH="1">
            <a:off x="0" y="0"/>
            <a:ext cx="12192000" cy="1384300"/>
          </a:xfrm>
          <a:prstGeom prst="rect">
            <a:avLst/>
          </a:prstGeom>
          <a:solidFill>
            <a:srgbClr val="2883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185795" y="121741"/>
            <a:ext cx="73501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 err="1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处理工作流</a:t>
            </a:r>
            <a:endParaRPr lang="en-US" sz="4400" b="1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/>
            <a:r>
              <a:rPr lang="en-US" sz="2800" b="1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Workflow</a:t>
            </a:r>
            <a:endParaRPr lang="en-US" sz="2800" b="1" dirty="0">
              <a:solidFill>
                <a:schemeClr val="bg1">
                  <a:lumMod val="8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33" name="图形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9467" y="309490"/>
            <a:ext cx="3057110" cy="561730"/>
          </a:xfrm>
          <a:prstGeom prst="rect">
            <a:avLst/>
          </a:prstGeom>
        </p:spPr>
      </p:pic>
      <p:pic>
        <p:nvPicPr>
          <p:cNvPr id="5" name="图片 4" descr="图示&#10;&#10;描述已自动生成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5090" y="1506041"/>
            <a:ext cx="5147956" cy="5509127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组合 45"/>
          <p:cNvGrpSpPr/>
          <p:nvPr/>
        </p:nvGrpSpPr>
        <p:grpSpPr>
          <a:xfrm>
            <a:off x="-3966084" y="-3004845"/>
            <a:ext cx="22130139" cy="13123517"/>
            <a:chOff x="-3966084" y="-3004845"/>
            <a:chExt cx="22130139" cy="13123517"/>
          </a:xfrm>
        </p:grpSpPr>
        <p:sp>
          <p:nvSpPr>
            <p:cNvPr id="47" name="Rectangle: Rounded Corners 25"/>
            <p:cNvSpPr/>
            <p:nvPr/>
          </p:nvSpPr>
          <p:spPr>
            <a:xfrm rot="18900000" flipH="1">
              <a:off x="-3966084" y="7391920"/>
              <a:ext cx="6554870" cy="88139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>
                <a:cs typeface="+mn-ea"/>
                <a:sym typeface="+mn-lt"/>
              </a:endParaRPr>
            </a:p>
          </p:txBody>
        </p:sp>
        <p:sp>
          <p:nvSpPr>
            <p:cNvPr id="48" name="Rectangle: Rounded Corners 25"/>
            <p:cNvSpPr/>
            <p:nvPr/>
          </p:nvSpPr>
          <p:spPr>
            <a:xfrm rot="18900000" flipH="1">
              <a:off x="8914565" y="-1866880"/>
              <a:ext cx="6554870" cy="88139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>
                <a:cs typeface="+mn-ea"/>
                <a:sym typeface="+mn-lt"/>
              </a:endParaRPr>
            </a:p>
          </p:txBody>
        </p:sp>
        <p:sp>
          <p:nvSpPr>
            <p:cNvPr id="49" name="Rectangle: Rounded Corners 25"/>
            <p:cNvSpPr/>
            <p:nvPr/>
          </p:nvSpPr>
          <p:spPr>
            <a:xfrm rot="18900000" flipH="1">
              <a:off x="9878811" y="2540350"/>
              <a:ext cx="8285244" cy="88139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>
                <a:cs typeface="+mn-ea"/>
                <a:sym typeface="+mn-lt"/>
              </a:endParaRPr>
            </a:p>
          </p:txBody>
        </p:sp>
        <p:sp>
          <p:nvSpPr>
            <p:cNvPr id="50" name="Freeform: Shape 26"/>
            <p:cNvSpPr/>
            <p:nvPr/>
          </p:nvSpPr>
          <p:spPr>
            <a:xfrm rot="18900000" flipH="1">
              <a:off x="5715615" y="6961347"/>
              <a:ext cx="6279749" cy="3157325"/>
            </a:xfrm>
            <a:custGeom>
              <a:avLst/>
              <a:gdLst>
                <a:gd name="connsiteX0" fmla="*/ 486951 w 3100723"/>
                <a:gd name="connsiteY0" fmla="*/ 463834 h 1558978"/>
                <a:gd name="connsiteX1" fmla="*/ 802606 w 3100723"/>
                <a:gd name="connsiteY1" fmla="*/ 333085 h 1558978"/>
                <a:gd name="connsiteX2" fmla="*/ 2298116 w 3100723"/>
                <a:gd name="connsiteY2" fmla="*/ 333085 h 1558978"/>
                <a:gd name="connsiteX3" fmla="*/ 2744519 w 3100723"/>
                <a:gd name="connsiteY3" fmla="*/ 779488 h 1558978"/>
                <a:gd name="connsiteX4" fmla="*/ 2298116 w 3100723"/>
                <a:gd name="connsiteY4" fmla="*/ 1225891 h 1558978"/>
                <a:gd name="connsiteX5" fmla="*/ 802606 w 3100723"/>
                <a:gd name="connsiteY5" fmla="*/ 1225891 h 1558978"/>
                <a:gd name="connsiteX6" fmla="*/ 356203 w 3100723"/>
                <a:gd name="connsiteY6" fmla="*/ 779488 h 1558978"/>
                <a:gd name="connsiteX7" fmla="*/ 486951 w 3100723"/>
                <a:gd name="connsiteY7" fmla="*/ 463834 h 1558978"/>
                <a:gd name="connsiteX8" fmla="*/ 0 w 3100723"/>
                <a:gd name="connsiteY8" fmla="*/ 779488 h 1558978"/>
                <a:gd name="connsiteX9" fmla="*/ 0 w 3100723"/>
                <a:gd name="connsiteY9" fmla="*/ 779489 h 1558978"/>
                <a:gd name="connsiteX10" fmla="*/ 0 w 3100723"/>
                <a:gd name="connsiteY10" fmla="*/ 779488 h 1558978"/>
                <a:gd name="connsiteX11" fmla="*/ 228307 w 3100723"/>
                <a:gd name="connsiteY11" fmla="*/ 228307 h 1558978"/>
                <a:gd name="connsiteX12" fmla="*/ 15836 w 3100723"/>
                <a:gd name="connsiteY12" fmla="*/ 622395 h 1558978"/>
                <a:gd name="connsiteX13" fmla="*/ 0 w 3100723"/>
                <a:gd name="connsiteY13" fmla="*/ 779488 h 1558978"/>
                <a:gd name="connsiteX14" fmla="*/ 15836 w 3100723"/>
                <a:gd name="connsiteY14" fmla="*/ 936582 h 1558978"/>
                <a:gd name="connsiteX15" fmla="*/ 779489 w 3100723"/>
                <a:gd name="connsiteY15" fmla="*/ 1558977 h 1558978"/>
                <a:gd name="connsiteX16" fmla="*/ 2321233 w 3100723"/>
                <a:gd name="connsiteY16" fmla="*/ 1558978 h 1558978"/>
                <a:gd name="connsiteX17" fmla="*/ 3100722 w 3100723"/>
                <a:gd name="connsiteY17" fmla="*/ 779489 h 1558978"/>
                <a:gd name="connsiteX18" fmla="*/ 3100723 w 3100723"/>
                <a:gd name="connsiteY18" fmla="*/ 779489 h 1558978"/>
                <a:gd name="connsiteX19" fmla="*/ 2321234 w 3100723"/>
                <a:gd name="connsiteY19" fmla="*/ 0 h 1558978"/>
                <a:gd name="connsiteX20" fmla="*/ 779489 w 3100723"/>
                <a:gd name="connsiteY20" fmla="*/ 0 h 1558978"/>
                <a:gd name="connsiteX21" fmla="*/ 228307 w 3100723"/>
                <a:gd name="connsiteY21" fmla="*/ 228307 h 1558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100723" h="1558978">
                  <a:moveTo>
                    <a:pt x="486951" y="463834"/>
                  </a:moveTo>
                  <a:cubicBezTo>
                    <a:pt x="567734" y="383050"/>
                    <a:pt x="679335" y="333085"/>
                    <a:pt x="802606" y="333085"/>
                  </a:cubicBezTo>
                  <a:lnTo>
                    <a:pt x="2298116" y="333085"/>
                  </a:lnTo>
                  <a:cubicBezTo>
                    <a:pt x="2544658" y="333085"/>
                    <a:pt x="2744519" y="532946"/>
                    <a:pt x="2744519" y="779488"/>
                  </a:cubicBezTo>
                  <a:cubicBezTo>
                    <a:pt x="2744519" y="1026030"/>
                    <a:pt x="2544658" y="1225891"/>
                    <a:pt x="2298116" y="1225891"/>
                  </a:cubicBezTo>
                  <a:lnTo>
                    <a:pt x="802606" y="1225891"/>
                  </a:lnTo>
                  <a:cubicBezTo>
                    <a:pt x="556064" y="1225891"/>
                    <a:pt x="356203" y="1026030"/>
                    <a:pt x="356203" y="779488"/>
                  </a:cubicBezTo>
                  <a:cubicBezTo>
                    <a:pt x="356203" y="656217"/>
                    <a:pt x="406168" y="544616"/>
                    <a:pt x="486951" y="463834"/>
                  </a:cubicBezTo>
                  <a:close/>
                  <a:moveTo>
                    <a:pt x="0" y="779488"/>
                  </a:moveTo>
                  <a:lnTo>
                    <a:pt x="0" y="779489"/>
                  </a:lnTo>
                  <a:lnTo>
                    <a:pt x="0" y="779488"/>
                  </a:lnTo>
                  <a:close/>
                  <a:moveTo>
                    <a:pt x="228307" y="228307"/>
                  </a:moveTo>
                  <a:cubicBezTo>
                    <a:pt x="122512" y="334102"/>
                    <a:pt x="46987" y="470166"/>
                    <a:pt x="15836" y="622395"/>
                  </a:cubicBezTo>
                  <a:lnTo>
                    <a:pt x="0" y="779488"/>
                  </a:lnTo>
                  <a:lnTo>
                    <a:pt x="15836" y="936582"/>
                  </a:lnTo>
                  <a:cubicBezTo>
                    <a:pt x="88521" y="1291782"/>
                    <a:pt x="402802" y="1558977"/>
                    <a:pt x="779489" y="1558977"/>
                  </a:cubicBezTo>
                  <a:lnTo>
                    <a:pt x="2321233" y="1558978"/>
                  </a:lnTo>
                  <a:cubicBezTo>
                    <a:pt x="2751733" y="1558978"/>
                    <a:pt x="3100722" y="1209989"/>
                    <a:pt x="3100722" y="779489"/>
                  </a:cubicBezTo>
                  <a:lnTo>
                    <a:pt x="3100723" y="779489"/>
                  </a:lnTo>
                  <a:cubicBezTo>
                    <a:pt x="3100723" y="348989"/>
                    <a:pt x="2751734" y="0"/>
                    <a:pt x="2321234" y="0"/>
                  </a:cubicBezTo>
                  <a:lnTo>
                    <a:pt x="779489" y="0"/>
                  </a:lnTo>
                  <a:cubicBezTo>
                    <a:pt x="564239" y="0"/>
                    <a:pt x="369367" y="87247"/>
                    <a:pt x="228307" y="228307"/>
                  </a:cubicBezTo>
                  <a:close/>
                </a:path>
              </a:pathLst>
            </a:custGeom>
            <a:solidFill>
              <a:srgbClr val="2883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cs typeface="+mn-ea"/>
                <a:sym typeface="+mn-lt"/>
              </a:endParaRPr>
            </a:p>
          </p:txBody>
        </p:sp>
        <p:sp>
          <p:nvSpPr>
            <p:cNvPr id="51" name="Freeform: Shape 26"/>
            <p:cNvSpPr/>
            <p:nvPr/>
          </p:nvSpPr>
          <p:spPr>
            <a:xfrm rot="18900000" flipH="1">
              <a:off x="-1494941" y="-3004845"/>
              <a:ext cx="6279749" cy="3157325"/>
            </a:xfrm>
            <a:custGeom>
              <a:avLst/>
              <a:gdLst>
                <a:gd name="connsiteX0" fmla="*/ 486951 w 3100723"/>
                <a:gd name="connsiteY0" fmla="*/ 463834 h 1558978"/>
                <a:gd name="connsiteX1" fmla="*/ 802606 w 3100723"/>
                <a:gd name="connsiteY1" fmla="*/ 333085 h 1558978"/>
                <a:gd name="connsiteX2" fmla="*/ 2298116 w 3100723"/>
                <a:gd name="connsiteY2" fmla="*/ 333085 h 1558978"/>
                <a:gd name="connsiteX3" fmla="*/ 2744519 w 3100723"/>
                <a:gd name="connsiteY3" fmla="*/ 779488 h 1558978"/>
                <a:gd name="connsiteX4" fmla="*/ 2298116 w 3100723"/>
                <a:gd name="connsiteY4" fmla="*/ 1225891 h 1558978"/>
                <a:gd name="connsiteX5" fmla="*/ 802606 w 3100723"/>
                <a:gd name="connsiteY5" fmla="*/ 1225891 h 1558978"/>
                <a:gd name="connsiteX6" fmla="*/ 356203 w 3100723"/>
                <a:gd name="connsiteY6" fmla="*/ 779488 h 1558978"/>
                <a:gd name="connsiteX7" fmla="*/ 486951 w 3100723"/>
                <a:gd name="connsiteY7" fmla="*/ 463834 h 1558978"/>
                <a:gd name="connsiteX8" fmla="*/ 0 w 3100723"/>
                <a:gd name="connsiteY8" fmla="*/ 779488 h 1558978"/>
                <a:gd name="connsiteX9" fmla="*/ 0 w 3100723"/>
                <a:gd name="connsiteY9" fmla="*/ 779489 h 1558978"/>
                <a:gd name="connsiteX10" fmla="*/ 0 w 3100723"/>
                <a:gd name="connsiteY10" fmla="*/ 779488 h 1558978"/>
                <a:gd name="connsiteX11" fmla="*/ 228307 w 3100723"/>
                <a:gd name="connsiteY11" fmla="*/ 228307 h 1558978"/>
                <a:gd name="connsiteX12" fmla="*/ 15836 w 3100723"/>
                <a:gd name="connsiteY12" fmla="*/ 622395 h 1558978"/>
                <a:gd name="connsiteX13" fmla="*/ 0 w 3100723"/>
                <a:gd name="connsiteY13" fmla="*/ 779488 h 1558978"/>
                <a:gd name="connsiteX14" fmla="*/ 15836 w 3100723"/>
                <a:gd name="connsiteY14" fmla="*/ 936582 h 1558978"/>
                <a:gd name="connsiteX15" fmla="*/ 779489 w 3100723"/>
                <a:gd name="connsiteY15" fmla="*/ 1558977 h 1558978"/>
                <a:gd name="connsiteX16" fmla="*/ 2321233 w 3100723"/>
                <a:gd name="connsiteY16" fmla="*/ 1558978 h 1558978"/>
                <a:gd name="connsiteX17" fmla="*/ 3100722 w 3100723"/>
                <a:gd name="connsiteY17" fmla="*/ 779489 h 1558978"/>
                <a:gd name="connsiteX18" fmla="*/ 3100723 w 3100723"/>
                <a:gd name="connsiteY18" fmla="*/ 779489 h 1558978"/>
                <a:gd name="connsiteX19" fmla="*/ 2321234 w 3100723"/>
                <a:gd name="connsiteY19" fmla="*/ 0 h 1558978"/>
                <a:gd name="connsiteX20" fmla="*/ 779489 w 3100723"/>
                <a:gd name="connsiteY20" fmla="*/ 0 h 1558978"/>
                <a:gd name="connsiteX21" fmla="*/ 228307 w 3100723"/>
                <a:gd name="connsiteY21" fmla="*/ 228307 h 1558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100723" h="1558978">
                  <a:moveTo>
                    <a:pt x="486951" y="463834"/>
                  </a:moveTo>
                  <a:cubicBezTo>
                    <a:pt x="567734" y="383050"/>
                    <a:pt x="679335" y="333085"/>
                    <a:pt x="802606" y="333085"/>
                  </a:cubicBezTo>
                  <a:lnTo>
                    <a:pt x="2298116" y="333085"/>
                  </a:lnTo>
                  <a:cubicBezTo>
                    <a:pt x="2544658" y="333085"/>
                    <a:pt x="2744519" y="532946"/>
                    <a:pt x="2744519" y="779488"/>
                  </a:cubicBezTo>
                  <a:cubicBezTo>
                    <a:pt x="2744519" y="1026030"/>
                    <a:pt x="2544658" y="1225891"/>
                    <a:pt x="2298116" y="1225891"/>
                  </a:cubicBezTo>
                  <a:lnTo>
                    <a:pt x="802606" y="1225891"/>
                  </a:lnTo>
                  <a:cubicBezTo>
                    <a:pt x="556064" y="1225891"/>
                    <a:pt x="356203" y="1026030"/>
                    <a:pt x="356203" y="779488"/>
                  </a:cubicBezTo>
                  <a:cubicBezTo>
                    <a:pt x="356203" y="656217"/>
                    <a:pt x="406168" y="544616"/>
                    <a:pt x="486951" y="463834"/>
                  </a:cubicBezTo>
                  <a:close/>
                  <a:moveTo>
                    <a:pt x="0" y="779488"/>
                  </a:moveTo>
                  <a:lnTo>
                    <a:pt x="0" y="779489"/>
                  </a:lnTo>
                  <a:lnTo>
                    <a:pt x="0" y="779488"/>
                  </a:lnTo>
                  <a:close/>
                  <a:moveTo>
                    <a:pt x="228307" y="228307"/>
                  </a:moveTo>
                  <a:cubicBezTo>
                    <a:pt x="122512" y="334102"/>
                    <a:pt x="46987" y="470166"/>
                    <a:pt x="15836" y="622395"/>
                  </a:cubicBezTo>
                  <a:lnTo>
                    <a:pt x="0" y="779488"/>
                  </a:lnTo>
                  <a:lnTo>
                    <a:pt x="15836" y="936582"/>
                  </a:lnTo>
                  <a:cubicBezTo>
                    <a:pt x="88521" y="1291782"/>
                    <a:pt x="402802" y="1558977"/>
                    <a:pt x="779489" y="1558977"/>
                  </a:cubicBezTo>
                  <a:lnTo>
                    <a:pt x="2321233" y="1558978"/>
                  </a:lnTo>
                  <a:cubicBezTo>
                    <a:pt x="2751733" y="1558978"/>
                    <a:pt x="3100722" y="1209989"/>
                    <a:pt x="3100722" y="779489"/>
                  </a:cubicBezTo>
                  <a:lnTo>
                    <a:pt x="3100723" y="779489"/>
                  </a:lnTo>
                  <a:cubicBezTo>
                    <a:pt x="3100723" y="348989"/>
                    <a:pt x="2751734" y="0"/>
                    <a:pt x="2321234" y="0"/>
                  </a:cubicBezTo>
                  <a:lnTo>
                    <a:pt x="779489" y="0"/>
                  </a:lnTo>
                  <a:cubicBezTo>
                    <a:pt x="564239" y="0"/>
                    <a:pt x="369367" y="87247"/>
                    <a:pt x="228307" y="228307"/>
                  </a:cubicBezTo>
                  <a:close/>
                </a:path>
              </a:pathLst>
            </a:custGeom>
            <a:solidFill>
              <a:srgbClr val="2883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cs typeface="+mn-ea"/>
                <a:sym typeface="+mn-lt"/>
              </a:endParaRPr>
            </a:p>
          </p:txBody>
        </p:sp>
        <p:sp>
          <p:nvSpPr>
            <p:cNvPr id="52" name="PA-文本框 6"/>
            <p:cNvSpPr txBox="1"/>
            <p:nvPr>
              <p:custDataLst>
                <p:tags r:id="rId1"/>
              </p:custDataLst>
            </p:nvPr>
          </p:nvSpPr>
          <p:spPr>
            <a:xfrm>
              <a:off x="3576577" y="771959"/>
              <a:ext cx="4688818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4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Benchmark</a:t>
              </a:r>
              <a:endParaRPr lang="en-US" altLang="zh-CN" sz="44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sp>
        <p:nvSpPr>
          <p:cNvPr id="6" name="오른쪽 화살표 54"/>
          <p:cNvSpPr/>
          <p:nvPr/>
        </p:nvSpPr>
        <p:spPr>
          <a:xfrm>
            <a:off x="5824005" y="2520299"/>
            <a:ext cx="411162" cy="458788"/>
          </a:xfrm>
          <a:prstGeom prst="rightArrow">
            <a:avLst>
              <a:gd name="adj1" fmla="val 50000"/>
              <a:gd name="adj2" fmla="val 63933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600" strike="noStrike" noProof="1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7" name="오른쪽 화살표 70"/>
          <p:cNvSpPr/>
          <p:nvPr/>
        </p:nvSpPr>
        <p:spPr>
          <a:xfrm rot="10800000">
            <a:off x="5781142" y="4906312"/>
            <a:ext cx="411163" cy="457200"/>
          </a:xfrm>
          <a:prstGeom prst="rightArrow">
            <a:avLst>
              <a:gd name="adj1" fmla="val 50000"/>
              <a:gd name="adj2" fmla="val 63933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600" strike="noStrike" noProof="1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8" name="오른쪽 화살표 72"/>
          <p:cNvSpPr/>
          <p:nvPr/>
        </p:nvSpPr>
        <p:spPr>
          <a:xfrm rot="5400000">
            <a:off x="7075271" y="3726007"/>
            <a:ext cx="411163" cy="457200"/>
          </a:xfrm>
          <a:prstGeom prst="rightArrow">
            <a:avLst>
              <a:gd name="adj1" fmla="val 50000"/>
              <a:gd name="adj2" fmla="val 63933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600" strike="noStrike" noProof="1">
              <a:solidFill>
                <a:schemeClr val="bg1"/>
              </a:solidFill>
              <a:cs typeface="+mn-ea"/>
              <a:sym typeface="+mn-lt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3639576" y="1637647"/>
            <a:ext cx="1964317" cy="1963088"/>
            <a:chOff x="6102" y="2949"/>
            <a:chExt cx="2723" cy="2721"/>
          </a:xfrm>
        </p:grpSpPr>
        <p:sp>
          <p:nvSpPr>
            <p:cNvPr id="5" name="도넛 86"/>
            <p:cNvSpPr/>
            <p:nvPr/>
          </p:nvSpPr>
          <p:spPr bwMode="auto">
            <a:xfrm>
              <a:off x="6102" y="2949"/>
              <a:ext cx="2723" cy="2721"/>
            </a:xfrm>
            <a:prstGeom prst="donu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600" strike="noStrike" noProof="1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0" name="TextBox 13"/>
            <p:cNvSpPr txBox="1"/>
            <p:nvPr/>
          </p:nvSpPr>
          <p:spPr>
            <a:xfrm>
              <a:off x="6873" y="3938"/>
              <a:ext cx="1168" cy="853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216660" fontAlgn="base">
                <a:spcBef>
                  <a:spcPct val="20000"/>
                </a:spcBef>
                <a:defRPr/>
              </a:pPr>
              <a:r>
                <a:rPr lang="zh-CN" altLang="en-US" sz="2000" b="1" strike="noStrike" noProof="1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第一类问题</a:t>
              </a:r>
              <a:endParaRPr lang="zh-CN" altLang="en-US" sz="2000" b="1" strike="noStrike" noProof="1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6416675" y="1637647"/>
            <a:ext cx="1963438" cy="1964159"/>
            <a:chOff x="10105" y="2949"/>
            <a:chExt cx="2722" cy="2723"/>
          </a:xfrm>
        </p:grpSpPr>
        <p:sp>
          <p:nvSpPr>
            <p:cNvPr id="4" name="도넛 96"/>
            <p:cNvSpPr/>
            <p:nvPr/>
          </p:nvSpPr>
          <p:spPr bwMode="auto">
            <a:xfrm>
              <a:off x="10105" y="2949"/>
              <a:ext cx="2722" cy="2723"/>
            </a:xfrm>
            <a:prstGeom prst="donu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600" strike="noStrike" noProof="1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1" name="TextBox 13"/>
            <p:cNvSpPr txBox="1"/>
            <p:nvPr/>
          </p:nvSpPr>
          <p:spPr>
            <a:xfrm>
              <a:off x="10870" y="3938"/>
              <a:ext cx="1168" cy="853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216660" fontAlgn="base">
                <a:spcBef>
                  <a:spcPct val="20000"/>
                </a:spcBef>
                <a:defRPr/>
              </a:pPr>
              <a:r>
                <a:rPr lang="zh-CN" altLang="en-US" sz="2000" b="1" strike="noStrike" noProof="1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第二类问题</a:t>
              </a:r>
              <a:endParaRPr lang="zh-CN" altLang="en-US" sz="2000" b="1" strike="noStrike" noProof="1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3653559" y="4256436"/>
            <a:ext cx="1950334" cy="1948542"/>
            <a:chOff x="3882810" y="4263374"/>
            <a:chExt cx="1728788" cy="1727200"/>
          </a:xfrm>
        </p:grpSpPr>
        <p:sp>
          <p:nvSpPr>
            <p:cNvPr id="3" name="도넛 135"/>
            <p:cNvSpPr/>
            <p:nvPr/>
          </p:nvSpPr>
          <p:spPr bwMode="auto">
            <a:xfrm>
              <a:off x="3882810" y="4263374"/>
              <a:ext cx="1728788" cy="1727200"/>
            </a:xfrm>
            <a:prstGeom prst="donu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600" strike="noStrike" noProof="1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2" name="TextBox 13"/>
            <p:cNvSpPr txBox="1"/>
            <p:nvPr/>
          </p:nvSpPr>
          <p:spPr>
            <a:xfrm>
              <a:off x="4364140" y="4905887"/>
              <a:ext cx="741660" cy="545630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216660" fontAlgn="base">
                <a:spcBef>
                  <a:spcPct val="20000"/>
                </a:spcBef>
                <a:defRPr/>
              </a:pPr>
              <a:r>
                <a:rPr lang="zh-CN" altLang="en-US" sz="2000" b="1" strike="noStrike" noProof="1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第四类问题</a:t>
              </a:r>
              <a:endParaRPr lang="zh-CN" altLang="en-US" sz="2000" b="1" strike="noStrike" noProof="1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6397831" y="4256436"/>
            <a:ext cx="1985705" cy="1985464"/>
            <a:chOff x="6089595" y="4108773"/>
            <a:chExt cx="1985705" cy="1985464"/>
          </a:xfrm>
        </p:grpSpPr>
        <p:sp>
          <p:nvSpPr>
            <p:cNvPr id="2" name="도넛 123"/>
            <p:cNvSpPr/>
            <p:nvPr/>
          </p:nvSpPr>
          <p:spPr bwMode="auto">
            <a:xfrm>
              <a:off x="6089595" y="4108773"/>
              <a:ext cx="1985705" cy="1985464"/>
            </a:xfrm>
            <a:prstGeom prst="donu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600" noProof="1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6648835" y="4847155"/>
              <a:ext cx="852321" cy="615553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216660" fontAlgn="base">
                <a:spcBef>
                  <a:spcPct val="20000"/>
                </a:spcBef>
                <a:defRPr/>
              </a:pPr>
              <a:r>
                <a:rPr lang="zh-CN" altLang="en-US" sz="2000" b="1" strike="noStrike" noProof="1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第三类问题</a:t>
              </a:r>
              <a:endParaRPr lang="zh-CN" altLang="en-US" sz="2000" b="1" strike="noStrike" noProof="1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14" name="Group 7"/>
          <p:cNvGrpSpPr/>
          <p:nvPr/>
        </p:nvGrpSpPr>
        <p:grpSpPr bwMode="auto">
          <a:xfrm>
            <a:off x="8631002" y="2474875"/>
            <a:ext cx="504212" cy="504212"/>
            <a:chOff x="6560456" y="2515733"/>
            <a:chExt cx="359999" cy="359998"/>
          </a:xfrm>
        </p:grpSpPr>
        <p:sp>
          <p:nvSpPr>
            <p:cNvPr id="15" name="Oval 8"/>
            <p:cNvSpPr/>
            <p:nvPr/>
          </p:nvSpPr>
          <p:spPr>
            <a:xfrm>
              <a:off x="6560456" y="2515733"/>
              <a:ext cx="359999" cy="3599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3">
                <a:hueOff val="552171"/>
                <a:satOff val="28263"/>
                <a:lumOff val="11872"/>
                <a:alphaOff val="0"/>
              </a:schemeClr>
            </a:lnRef>
            <a:fillRef idx="1">
              <a:schemeClr val="accent3">
                <a:hueOff val="552171"/>
                <a:satOff val="28263"/>
                <a:lumOff val="11872"/>
                <a:alphaOff val="0"/>
              </a:schemeClr>
            </a:fillRef>
            <a:effectRef idx="0">
              <a:schemeClr val="accent3">
                <a:hueOff val="552171"/>
                <a:satOff val="28263"/>
                <a:lumOff val="11872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16" name="Group 9"/>
            <p:cNvGrpSpPr>
              <a:grpSpLocks noChangeAspect="1"/>
            </p:cNvGrpSpPr>
            <p:nvPr/>
          </p:nvGrpSpPr>
          <p:grpSpPr>
            <a:xfrm>
              <a:off x="6653303" y="2610240"/>
              <a:ext cx="174299" cy="177740"/>
              <a:chOff x="7160655" y="2178006"/>
              <a:chExt cx="379359" cy="386846"/>
            </a:xfrm>
            <a:solidFill>
              <a:schemeClr val="bg1">
                <a:lumMod val="95000"/>
              </a:schemeClr>
            </a:solidFill>
          </p:grpSpPr>
          <p:sp>
            <p:nvSpPr>
              <p:cNvPr id="17" name="Freeform 36"/>
              <p:cNvSpPr>
                <a:spLocks noEditPoints="1"/>
              </p:cNvSpPr>
              <p:nvPr/>
            </p:nvSpPr>
            <p:spPr bwMode="auto">
              <a:xfrm>
                <a:off x="7277956" y="2178006"/>
                <a:ext cx="262058" cy="262058"/>
              </a:xfrm>
              <a:custGeom>
                <a:avLst/>
                <a:gdLst>
                  <a:gd name="T0" fmla="*/ 65 w 79"/>
                  <a:gd name="T1" fmla="*/ 14 h 79"/>
                  <a:gd name="T2" fmla="*/ 14 w 79"/>
                  <a:gd name="T3" fmla="*/ 14 h 79"/>
                  <a:gd name="T4" fmla="*/ 11 w 79"/>
                  <a:gd name="T5" fmla="*/ 63 h 79"/>
                  <a:gd name="T6" fmla="*/ 11 w 79"/>
                  <a:gd name="T7" fmla="*/ 63 h 79"/>
                  <a:gd name="T8" fmla="*/ 17 w 79"/>
                  <a:gd name="T9" fmla="*/ 68 h 79"/>
                  <a:gd name="T10" fmla="*/ 64 w 79"/>
                  <a:gd name="T11" fmla="*/ 65 h 79"/>
                  <a:gd name="T12" fmla="*/ 65 w 79"/>
                  <a:gd name="T13" fmla="*/ 14 h 79"/>
                  <a:gd name="T14" fmla="*/ 58 w 79"/>
                  <a:gd name="T15" fmla="*/ 59 h 79"/>
                  <a:gd name="T16" fmla="*/ 20 w 79"/>
                  <a:gd name="T17" fmla="*/ 59 h 79"/>
                  <a:gd name="T18" fmla="*/ 20 w 79"/>
                  <a:gd name="T19" fmla="*/ 21 h 79"/>
                  <a:gd name="T20" fmla="*/ 58 w 79"/>
                  <a:gd name="T21" fmla="*/ 21 h 79"/>
                  <a:gd name="T22" fmla="*/ 58 w 79"/>
                  <a:gd name="T23" fmla="*/ 59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9" h="79">
                    <a:moveTo>
                      <a:pt x="65" y="14"/>
                    </a:moveTo>
                    <a:cubicBezTo>
                      <a:pt x="51" y="0"/>
                      <a:pt x="28" y="0"/>
                      <a:pt x="14" y="14"/>
                    </a:cubicBezTo>
                    <a:cubicBezTo>
                      <a:pt x="0" y="28"/>
                      <a:pt x="0" y="49"/>
                      <a:pt x="11" y="63"/>
                    </a:cubicBezTo>
                    <a:cubicBezTo>
                      <a:pt x="11" y="63"/>
                      <a:pt x="11" y="63"/>
                      <a:pt x="11" y="63"/>
                    </a:cubicBezTo>
                    <a:cubicBezTo>
                      <a:pt x="14" y="66"/>
                      <a:pt x="15" y="67"/>
                      <a:pt x="17" y="68"/>
                    </a:cubicBezTo>
                    <a:cubicBezTo>
                      <a:pt x="31" y="79"/>
                      <a:pt x="51" y="78"/>
                      <a:pt x="64" y="65"/>
                    </a:cubicBezTo>
                    <a:cubicBezTo>
                      <a:pt x="78" y="51"/>
                      <a:pt x="79" y="29"/>
                      <a:pt x="65" y="14"/>
                    </a:cubicBezTo>
                    <a:close/>
                    <a:moveTo>
                      <a:pt x="58" y="59"/>
                    </a:moveTo>
                    <a:cubicBezTo>
                      <a:pt x="47" y="69"/>
                      <a:pt x="30" y="69"/>
                      <a:pt x="20" y="59"/>
                    </a:cubicBezTo>
                    <a:cubicBezTo>
                      <a:pt x="9" y="48"/>
                      <a:pt x="9" y="31"/>
                      <a:pt x="20" y="21"/>
                    </a:cubicBezTo>
                    <a:cubicBezTo>
                      <a:pt x="31" y="10"/>
                      <a:pt x="48" y="10"/>
                      <a:pt x="58" y="21"/>
                    </a:cubicBezTo>
                    <a:cubicBezTo>
                      <a:pt x="69" y="31"/>
                      <a:pt x="69" y="48"/>
                      <a:pt x="58" y="5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18" name="Freeform 37"/>
              <p:cNvSpPr/>
              <p:nvPr/>
            </p:nvSpPr>
            <p:spPr bwMode="auto">
              <a:xfrm>
                <a:off x="7160655" y="2400130"/>
                <a:ext cx="159730" cy="164722"/>
              </a:xfrm>
              <a:custGeom>
                <a:avLst/>
                <a:gdLst>
                  <a:gd name="T0" fmla="*/ 0 w 64"/>
                  <a:gd name="T1" fmla="*/ 52 h 66"/>
                  <a:gd name="T2" fmla="*/ 12 w 64"/>
                  <a:gd name="T3" fmla="*/ 66 h 66"/>
                  <a:gd name="T4" fmla="*/ 64 w 64"/>
                  <a:gd name="T5" fmla="*/ 8 h 66"/>
                  <a:gd name="T6" fmla="*/ 55 w 64"/>
                  <a:gd name="T7" fmla="*/ 0 h 66"/>
                  <a:gd name="T8" fmla="*/ 0 w 64"/>
                  <a:gd name="T9" fmla="*/ 52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" h="66">
                    <a:moveTo>
                      <a:pt x="0" y="52"/>
                    </a:moveTo>
                    <a:lnTo>
                      <a:pt x="12" y="66"/>
                    </a:lnTo>
                    <a:lnTo>
                      <a:pt x="64" y="8"/>
                    </a:lnTo>
                    <a:lnTo>
                      <a:pt x="55" y="0"/>
                    </a:lnTo>
                    <a:lnTo>
                      <a:pt x="0" y="5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19" name="Freeform 38"/>
              <p:cNvSpPr/>
              <p:nvPr/>
            </p:nvSpPr>
            <p:spPr bwMode="auto">
              <a:xfrm>
                <a:off x="7412728" y="2265358"/>
                <a:ext cx="99831" cy="119797"/>
              </a:xfrm>
              <a:custGeom>
                <a:avLst/>
                <a:gdLst>
                  <a:gd name="T0" fmla="*/ 16 w 30"/>
                  <a:gd name="T1" fmla="*/ 0 h 36"/>
                  <a:gd name="T2" fmla="*/ 0 w 30"/>
                  <a:gd name="T3" fmla="*/ 34 h 36"/>
                  <a:gd name="T4" fmla="*/ 6 w 30"/>
                  <a:gd name="T5" fmla="*/ 36 h 36"/>
                  <a:gd name="T6" fmla="*/ 16 w 30"/>
                  <a:gd name="T7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" h="36">
                    <a:moveTo>
                      <a:pt x="16" y="0"/>
                    </a:moveTo>
                    <a:cubicBezTo>
                      <a:pt x="20" y="26"/>
                      <a:pt x="0" y="34"/>
                      <a:pt x="0" y="34"/>
                    </a:cubicBezTo>
                    <a:cubicBezTo>
                      <a:pt x="6" y="36"/>
                      <a:pt x="6" y="36"/>
                      <a:pt x="6" y="36"/>
                    </a:cubicBezTo>
                    <a:cubicBezTo>
                      <a:pt x="30" y="21"/>
                      <a:pt x="16" y="0"/>
                      <a:pt x="1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cs typeface="+mn-ea"/>
                  <a:sym typeface="+mn-lt"/>
                </a:endParaRPr>
              </a:p>
            </p:txBody>
          </p:sp>
        </p:grpSp>
      </p:grpSp>
      <p:sp>
        <p:nvSpPr>
          <p:cNvPr id="21" name="TextBox 9"/>
          <p:cNvSpPr txBox="1"/>
          <p:nvPr/>
        </p:nvSpPr>
        <p:spPr>
          <a:xfrm>
            <a:off x="9340741" y="2060894"/>
            <a:ext cx="2281180" cy="137096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</a:bodyPr>
          <a:lstStyle>
            <a:defPPr>
              <a:defRPr lang="zh-CN"/>
            </a:defPPr>
            <a:lvl1pPr defTabSz="457200">
              <a:lnSpc>
                <a:spcPct val="130000"/>
              </a:lnSpc>
              <a:defRPr sz="1200">
                <a:solidFill>
                  <a:schemeClr val="bg1">
                    <a:lumMod val="50000"/>
                  </a:schemeClr>
                </a:solidFill>
                <a:latin typeface="Source Han Sans CN Normal" panose="020B0400000000000000" pitchFamily="34" charset="-128"/>
                <a:ea typeface="Source Han Sans CN Normal" panose="020B0400000000000000" pitchFamily="34" charset="-128"/>
              </a:defRPr>
            </a:lvl1pPr>
          </a:lstStyle>
          <a:p>
            <a:r>
              <a:rPr lang="zh-CN" altLang="en-US" sz="1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“根据提供的轨迹数据完成进行轨迹压缩，并返回压缩后的轨迹点个数，绘制轨迹图”</a:t>
            </a:r>
            <a:endParaRPr lang="zh-CN" altLang="en-US" sz="1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22" name="Group 7"/>
          <p:cNvGrpSpPr/>
          <p:nvPr/>
        </p:nvGrpSpPr>
        <p:grpSpPr bwMode="auto">
          <a:xfrm>
            <a:off x="8631002" y="4867860"/>
            <a:ext cx="504212" cy="504212"/>
            <a:chOff x="6560456" y="2515733"/>
            <a:chExt cx="359999" cy="359998"/>
          </a:xfrm>
        </p:grpSpPr>
        <p:sp>
          <p:nvSpPr>
            <p:cNvPr id="23" name="Oval 8"/>
            <p:cNvSpPr/>
            <p:nvPr/>
          </p:nvSpPr>
          <p:spPr>
            <a:xfrm>
              <a:off x="6560456" y="2515733"/>
              <a:ext cx="359999" cy="3599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3">
                <a:hueOff val="552171"/>
                <a:satOff val="28263"/>
                <a:lumOff val="11872"/>
                <a:alphaOff val="0"/>
              </a:schemeClr>
            </a:lnRef>
            <a:fillRef idx="1">
              <a:schemeClr val="accent3">
                <a:hueOff val="552171"/>
                <a:satOff val="28263"/>
                <a:lumOff val="11872"/>
                <a:alphaOff val="0"/>
              </a:schemeClr>
            </a:fillRef>
            <a:effectRef idx="0">
              <a:schemeClr val="accent3">
                <a:hueOff val="552171"/>
                <a:satOff val="28263"/>
                <a:lumOff val="11872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24" name="Group 9"/>
            <p:cNvGrpSpPr>
              <a:grpSpLocks noChangeAspect="1"/>
            </p:cNvGrpSpPr>
            <p:nvPr/>
          </p:nvGrpSpPr>
          <p:grpSpPr>
            <a:xfrm>
              <a:off x="6653303" y="2610240"/>
              <a:ext cx="174299" cy="177740"/>
              <a:chOff x="7160655" y="2178006"/>
              <a:chExt cx="379359" cy="386846"/>
            </a:xfrm>
            <a:solidFill>
              <a:schemeClr val="bg1">
                <a:lumMod val="95000"/>
              </a:schemeClr>
            </a:solidFill>
          </p:grpSpPr>
          <p:sp>
            <p:nvSpPr>
              <p:cNvPr id="25" name="Freeform 36"/>
              <p:cNvSpPr>
                <a:spLocks noEditPoints="1"/>
              </p:cNvSpPr>
              <p:nvPr/>
            </p:nvSpPr>
            <p:spPr bwMode="auto">
              <a:xfrm>
                <a:off x="7277956" y="2178006"/>
                <a:ext cx="262058" cy="262058"/>
              </a:xfrm>
              <a:custGeom>
                <a:avLst/>
                <a:gdLst>
                  <a:gd name="T0" fmla="*/ 65 w 79"/>
                  <a:gd name="T1" fmla="*/ 14 h 79"/>
                  <a:gd name="T2" fmla="*/ 14 w 79"/>
                  <a:gd name="T3" fmla="*/ 14 h 79"/>
                  <a:gd name="T4" fmla="*/ 11 w 79"/>
                  <a:gd name="T5" fmla="*/ 63 h 79"/>
                  <a:gd name="T6" fmla="*/ 11 w 79"/>
                  <a:gd name="T7" fmla="*/ 63 h 79"/>
                  <a:gd name="T8" fmla="*/ 17 w 79"/>
                  <a:gd name="T9" fmla="*/ 68 h 79"/>
                  <a:gd name="T10" fmla="*/ 64 w 79"/>
                  <a:gd name="T11" fmla="*/ 65 h 79"/>
                  <a:gd name="T12" fmla="*/ 65 w 79"/>
                  <a:gd name="T13" fmla="*/ 14 h 79"/>
                  <a:gd name="T14" fmla="*/ 58 w 79"/>
                  <a:gd name="T15" fmla="*/ 59 h 79"/>
                  <a:gd name="T16" fmla="*/ 20 w 79"/>
                  <a:gd name="T17" fmla="*/ 59 h 79"/>
                  <a:gd name="T18" fmla="*/ 20 w 79"/>
                  <a:gd name="T19" fmla="*/ 21 h 79"/>
                  <a:gd name="T20" fmla="*/ 58 w 79"/>
                  <a:gd name="T21" fmla="*/ 21 h 79"/>
                  <a:gd name="T22" fmla="*/ 58 w 79"/>
                  <a:gd name="T23" fmla="*/ 59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9" h="79">
                    <a:moveTo>
                      <a:pt x="65" y="14"/>
                    </a:moveTo>
                    <a:cubicBezTo>
                      <a:pt x="51" y="0"/>
                      <a:pt x="28" y="0"/>
                      <a:pt x="14" y="14"/>
                    </a:cubicBezTo>
                    <a:cubicBezTo>
                      <a:pt x="0" y="28"/>
                      <a:pt x="0" y="49"/>
                      <a:pt x="11" y="63"/>
                    </a:cubicBezTo>
                    <a:cubicBezTo>
                      <a:pt x="11" y="63"/>
                      <a:pt x="11" y="63"/>
                      <a:pt x="11" y="63"/>
                    </a:cubicBezTo>
                    <a:cubicBezTo>
                      <a:pt x="14" y="66"/>
                      <a:pt x="15" y="67"/>
                      <a:pt x="17" y="68"/>
                    </a:cubicBezTo>
                    <a:cubicBezTo>
                      <a:pt x="31" y="79"/>
                      <a:pt x="51" y="78"/>
                      <a:pt x="64" y="65"/>
                    </a:cubicBezTo>
                    <a:cubicBezTo>
                      <a:pt x="78" y="51"/>
                      <a:pt x="79" y="29"/>
                      <a:pt x="65" y="14"/>
                    </a:cubicBezTo>
                    <a:close/>
                    <a:moveTo>
                      <a:pt x="58" y="59"/>
                    </a:moveTo>
                    <a:cubicBezTo>
                      <a:pt x="47" y="69"/>
                      <a:pt x="30" y="69"/>
                      <a:pt x="20" y="59"/>
                    </a:cubicBezTo>
                    <a:cubicBezTo>
                      <a:pt x="9" y="48"/>
                      <a:pt x="9" y="31"/>
                      <a:pt x="20" y="21"/>
                    </a:cubicBezTo>
                    <a:cubicBezTo>
                      <a:pt x="31" y="10"/>
                      <a:pt x="48" y="10"/>
                      <a:pt x="58" y="21"/>
                    </a:cubicBezTo>
                    <a:cubicBezTo>
                      <a:pt x="69" y="31"/>
                      <a:pt x="69" y="48"/>
                      <a:pt x="58" y="5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26" name="Freeform 37"/>
              <p:cNvSpPr/>
              <p:nvPr/>
            </p:nvSpPr>
            <p:spPr bwMode="auto">
              <a:xfrm>
                <a:off x="7160655" y="2400130"/>
                <a:ext cx="159730" cy="164722"/>
              </a:xfrm>
              <a:custGeom>
                <a:avLst/>
                <a:gdLst>
                  <a:gd name="T0" fmla="*/ 0 w 64"/>
                  <a:gd name="T1" fmla="*/ 52 h 66"/>
                  <a:gd name="T2" fmla="*/ 12 w 64"/>
                  <a:gd name="T3" fmla="*/ 66 h 66"/>
                  <a:gd name="T4" fmla="*/ 64 w 64"/>
                  <a:gd name="T5" fmla="*/ 8 h 66"/>
                  <a:gd name="T6" fmla="*/ 55 w 64"/>
                  <a:gd name="T7" fmla="*/ 0 h 66"/>
                  <a:gd name="T8" fmla="*/ 0 w 64"/>
                  <a:gd name="T9" fmla="*/ 52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" h="66">
                    <a:moveTo>
                      <a:pt x="0" y="52"/>
                    </a:moveTo>
                    <a:lnTo>
                      <a:pt x="12" y="66"/>
                    </a:lnTo>
                    <a:lnTo>
                      <a:pt x="64" y="8"/>
                    </a:lnTo>
                    <a:lnTo>
                      <a:pt x="55" y="0"/>
                    </a:lnTo>
                    <a:lnTo>
                      <a:pt x="0" y="5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27" name="Freeform 38"/>
              <p:cNvSpPr/>
              <p:nvPr/>
            </p:nvSpPr>
            <p:spPr bwMode="auto">
              <a:xfrm>
                <a:off x="7412728" y="2265358"/>
                <a:ext cx="99831" cy="119797"/>
              </a:xfrm>
              <a:custGeom>
                <a:avLst/>
                <a:gdLst>
                  <a:gd name="T0" fmla="*/ 16 w 30"/>
                  <a:gd name="T1" fmla="*/ 0 h 36"/>
                  <a:gd name="T2" fmla="*/ 0 w 30"/>
                  <a:gd name="T3" fmla="*/ 34 h 36"/>
                  <a:gd name="T4" fmla="*/ 6 w 30"/>
                  <a:gd name="T5" fmla="*/ 36 h 36"/>
                  <a:gd name="T6" fmla="*/ 16 w 30"/>
                  <a:gd name="T7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" h="36">
                    <a:moveTo>
                      <a:pt x="16" y="0"/>
                    </a:moveTo>
                    <a:cubicBezTo>
                      <a:pt x="20" y="26"/>
                      <a:pt x="0" y="34"/>
                      <a:pt x="0" y="34"/>
                    </a:cubicBezTo>
                    <a:cubicBezTo>
                      <a:pt x="6" y="36"/>
                      <a:pt x="6" y="36"/>
                      <a:pt x="6" y="36"/>
                    </a:cubicBezTo>
                    <a:cubicBezTo>
                      <a:pt x="30" y="21"/>
                      <a:pt x="16" y="0"/>
                      <a:pt x="1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cs typeface="+mn-ea"/>
                  <a:sym typeface="+mn-lt"/>
                </a:endParaRPr>
              </a:p>
            </p:txBody>
          </p:sp>
        </p:grpSp>
      </p:grpSp>
      <p:sp>
        <p:nvSpPr>
          <p:cNvPr id="29" name="TextBox 9"/>
          <p:cNvSpPr txBox="1"/>
          <p:nvPr/>
        </p:nvSpPr>
        <p:spPr>
          <a:xfrm>
            <a:off x="9340741" y="4640569"/>
            <a:ext cx="2281180" cy="105092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</a:bodyPr>
          <a:lstStyle>
            <a:defPPr>
              <a:defRPr lang="zh-CN"/>
            </a:defPPr>
            <a:lvl1pPr defTabSz="457200">
              <a:lnSpc>
                <a:spcPct val="130000"/>
              </a:lnSpc>
              <a:defRPr sz="1200">
                <a:solidFill>
                  <a:schemeClr val="bg1">
                    <a:lumMod val="50000"/>
                  </a:schemeClr>
                </a:solidFill>
                <a:latin typeface="Source Han Sans CN Normal" panose="020B0400000000000000" pitchFamily="34" charset="-128"/>
                <a:ea typeface="Source Han Sans CN Normal" panose="020B0400000000000000" pitchFamily="34" charset="-128"/>
              </a:defRPr>
            </a:lvl1pPr>
          </a:lstStyle>
          <a:p>
            <a:r>
              <a:rPr lang="zh-CN" altLang="en-US" sz="1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“根据车流数据，选择车流较大，需要派遣交警维持秩序的位置。”</a:t>
            </a:r>
            <a:endParaRPr lang="zh-CN" altLang="en-US" sz="1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30" name="Group 7"/>
          <p:cNvGrpSpPr/>
          <p:nvPr/>
        </p:nvGrpSpPr>
        <p:grpSpPr bwMode="auto">
          <a:xfrm>
            <a:off x="2922551" y="4867860"/>
            <a:ext cx="504212" cy="504212"/>
            <a:chOff x="6560456" y="2515733"/>
            <a:chExt cx="359999" cy="359998"/>
          </a:xfrm>
        </p:grpSpPr>
        <p:sp>
          <p:nvSpPr>
            <p:cNvPr id="31" name="Oval 8"/>
            <p:cNvSpPr/>
            <p:nvPr/>
          </p:nvSpPr>
          <p:spPr>
            <a:xfrm>
              <a:off x="6560456" y="2515733"/>
              <a:ext cx="359999" cy="3599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3">
                <a:hueOff val="552171"/>
                <a:satOff val="28263"/>
                <a:lumOff val="11872"/>
                <a:alphaOff val="0"/>
              </a:schemeClr>
            </a:lnRef>
            <a:fillRef idx="1">
              <a:schemeClr val="accent3">
                <a:hueOff val="552171"/>
                <a:satOff val="28263"/>
                <a:lumOff val="11872"/>
                <a:alphaOff val="0"/>
              </a:schemeClr>
            </a:fillRef>
            <a:effectRef idx="0">
              <a:schemeClr val="accent3">
                <a:hueOff val="552171"/>
                <a:satOff val="28263"/>
                <a:lumOff val="11872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32" name="Group 9"/>
            <p:cNvGrpSpPr>
              <a:grpSpLocks noChangeAspect="1"/>
            </p:cNvGrpSpPr>
            <p:nvPr/>
          </p:nvGrpSpPr>
          <p:grpSpPr>
            <a:xfrm>
              <a:off x="6653303" y="2610240"/>
              <a:ext cx="174299" cy="177740"/>
              <a:chOff x="7160655" y="2178006"/>
              <a:chExt cx="379359" cy="386846"/>
            </a:xfrm>
            <a:solidFill>
              <a:schemeClr val="bg1">
                <a:lumMod val="95000"/>
              </a:schemeClr>
            </a:solidFill>
          </p:grpSpPr>
          <p:sp>
            <p:nvSpPr>
              <p:cNvPr id="33" name="Freeform 36"/>
              <p:cNvSpPr>
                <a:spLocks noEditPoints="1"/>
              </p:cNvSpPr>
              <p:nvPr/>
            </p:nvSpPr>
            <p:spPr bwMode="auto">
              <a:xfrm>
                <a:off x="7277956" y="2178006"/>
                <a:ext cx="262058" cy="262058"/>
              </a:xfrm>
              <a:custGeom>
                <a:avLst/>
                <a:gdLst>
                  <a:gd name="T0" fmla="*/ 65 w 79"/>
                  <a:gd name="T1" fmla="*/ 14 h 79"/>
                  <a:gd name="T2" fmla="*/ 14 w 79"/>
                  <a:gd name="T3" fmla="*/ 14 h 79"/>
                  <a:gd name="T4" fmla="*/ 11 w 79"/>
                  <a:gd name="T5" fmla="*/ 63 h 79"/>
                  <a:gd name="T6" fmla="*/ 11 w 79"/>
                  <a:gd name="T7" fmla="*/ 63 h 79"/>
                  <a:gd name="T8" fmla="*/ 17 w 79"/>
                  <a:gd name="T9" fmla="*/ 68 h 79"/>
                  <a:gd name="T10" fmla="*/ 64 w 79"/>
                  <a:gd name="T11" fmla="*/ 65 h 79"/>
                  <a:gd name="T12" fmla="*/ 65 w 79"/>
                  <a:gd name="T13" fmla="*/ 14 h 79"/>
                  <a:gd name="T14" fmla="*/ 58 w 79"/>
                  <a:gd name="T15" fmla="*/ 59 h 79"/>
                  <a:gd name="T16" fmla="*/ 20 w 79"/>
                  <a:gd name="T17" fmla="*/ 59 h 79"/>
                  <a:gd name="T18" fmla="*/ 20 w 79"/>
                  <a:gd name="T19" fmla="*/ 21 h 79"/>
                  <a:gd name="T20" fmla="*/ 58 w 79"/>
                  <a:gd name="T21" fmla="*/ 21 h 79"/>
                  <a:gd name="T22" fmla="*/ 58 w 79"/>
                  <a:gd name="T23" fmla="*/ 59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9" h="79">
                    <a:moveTo>
                      <a:pt x="65" y="14"/>
                    </a:moveTo>
                    <a:cubicBezTo>
                      <a:pt x="51" y="0"/>
                      <a:pt x="28" y="0"/>
                      <a:pt x="14" y="14"/>
                    </a:cubicBezTo>
                    <a:cubicBezTo>
                      <a:pt x="0" y="28"/>
                      <a:pt x="0" y="49"/>
                      <a:pt x="11" y="63"/>
                    </a:cubicBezTo>
                    <a:cubicBezTo>
                      <a:pt x="11" y="63"/>
                      <a:pt x="11" y="63"/>
                      <a:pt x="11" y="63"/>
                    </a:cubicBezTo>
                    <a:cubicBezTo>
                      <a:pt x="14" y="66"/>
                      <a:pt x="15" y="67"/>
                      <a:pt x="17" y="68"/>
                    </a:cubicBezTo>
                    <a:cubicBezTo>
                      <a:pt x="31" y="79"/>
                      <a:pt x="51" y="78"/>
                      <a:pt x="64" y="65"/>
                    </a:cubicBezTo>
                    <a:cubicBezTo>
                      <a:pt x="78" y="51"/>
                      <a:pt x="79" y="29"/>
                      <a:pt x="65" y="14"/>
                    </a:cubicBezTo>
                    <a:close/>
                    <a:moveTo>
                      <a:pt x="58" y="59"/>
                    </a:moveTo>
                    <a:cubicBezTo>
                      <a:pt x="47" y="69"/>
                      <a:pt x="30" y="69"/>
                      <a:pt x="20" y="59"/>
                    </a:cubicBezTo>
                    <a:cubicBezTo>
                      <a:pt x="9" y="48"/>
                      <a:pt x="9" y="31"/>
                      <a:pt x="20" y="21"/>
                    </a:cubicBezTo>
                    <a:cubicBezTo>
                      <a:pt x="31" y="10"/>
                      <a:pt x="48" y="10"/>
                      <a:pt x="58" y="21"/>
                    </a:cubicBezTo>
                    <a:cubicBezTo>
                      <a:pt x="69" y="31"/>
                      <a:pt x="69" y="48"/>
                      <a:pt x="58" y="5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34" name="Freeform 37"/>
              <p:cNvSpPr/>
              <p:nvPr/>
            </p:nvSpPr>
            <p:spPr bwMode="auto">
              <a:xfrm>
                <a:off x="7160655" y="2400130"/>
                <a:ext cx="159730" cy="164722"/>
              </a:xfrm>
              <a:custGeom>
                <a:avLst/>
                <a:gdLst>
                  <a:gd name="T0" fmla="*/ 0 w 64"/>
                  <a:gd name="T1" fmla="*/ 52 h 66"/>
                  <a:gd name="T2" fmla="*/ 12 w 64"/>
                  <a:gd name="T3" fmla="*/ 66 h 66"/>
                  <a:gd name="T4" fmla="*/ 64 w 64"/>
                  <a:gd name="T5" fmla="*/ 8 h 66"/>
                  <a:gd name="T6" fmla="*/ 55 w 64"/>
                  <a:gd name="T7" fmla="*/ 0 h 66"/>
                  <a:gd name="T8" fmla="*/ 0 w 64"/>
                  <a:gd name="T9" fmla="*/ 52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" h="66">
                    <a:moveTo>
                      <a:pt x="0" y="52"/>
                    </a:moveTo>
                    <a:lnTo>
                      <a:pt x="12" y="66"/>
                    </a:lnTo>
                    <a:lnTo>
                      <a:pt x="64" y="8"/>
                    </a:lnTo>
                    <a:lnTo>
                      <a:pt x="55" y="0"/>
                    </a:lnTo>
                    <a:lnTo>
                      <a:pt x="0" y="5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35" name="Freeform 38"/>
              <p:cNvSpPr/>
              <p:nvPr/>
            </p:nvSpPr>
            <p:spPr bwMode="auto">
              <a:xfrm>
                <a:off x="7412728" y="2265358"/>
                <a:ext cx="99831" cy="119797"/>
              </a:xfrm>
              <a:custGeom>
                <a:avLst/>
                <a:gdLst>
                  <a:gd name="T0" fmla="*/ 16 w 30"/>
                  <a:gd name="T1" fmla="*/ 0 h 36"/>
                  <a:gd name="T2" fmla="*/ 0 w 30"/>
                  <a:gd name="T3" fmla="*/ 34 h 36"/>
                  <a:gd name="T4" fmla="*/ 6 w 30"/>
                  <a:gd name="T5" fmla="*/ 36 h 36"/>
                  <a:gd name="T6" fmla="*/ 16 w 30"/>
                  <a:gd name="T7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" h="36">
                    <a:moveTo>
                      <a:pt x="16" y="0"/>
                    </a:moveTo>
                    <a:cubicBezTo>
                      <a:pt x="20" y="26"/>
                      <a:pt x="0" y="34"/>
                      <a:pt x="0" y="34"/>
                    </a:cubicBezTo>
                    <a:cubicBezTo>
                      <a:pt x="6" y="36"/>
                      <a:pt x="6" y="36"/>
                      <a:pt x="6" y="36"/>
                    </a:cubicBezTo>
                    <a:cubicBezTo>
                      <a:pt x="30" y="21"/>
                      <a:pt x="16" y="0"/>
                      <a:pt x="1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cs typeface="+mn-ea"/>
                  <a:sym typeface="+mn-lt"/>
                </a:endParaRPr>
              </a:p>
            </p:txBody>
          </p:sp>
        </p:grpSp>
      </p:grpSp>
      <p:sp>
        <p:nvSpPr>
          <p:cNvPr id="37" name="TextBox 9"/>
          <p:cNvSpPr txBox="1"/>
          <p:nvPr/>
        </p:nvSpPr>
        <p:spPr>
          <a:xfrm>
            <a:off x="243205" y="4640580"/>
            <a:ext cx="2462530" cy="105092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</a:bodyPr>
          <a:lstStyle>
            <a:defPPr>
              <a:defRPr lang="zh-CN"/>
            </a:defPPr>
            <a:lvl1pPr defTabSz="457200">
              <a:lnSpc>
                <a:spcPct val="130000"/>
              </a:lnSpc>
              <a:defRPr sz="1200">
                <a:solidFill>
                  <a:schemeClr val="bg1">
                    <a:lumMod val="50000"/>
                  </a:schemeClr>
                </a:solidFill>
                <a:latin typeface="Source Han Sans CN Normal" panose="020B0400000000000000" pitchFamily="34" charset="-128"/>
                <a:ea typeface="Source Han Sans CN Normal" panose="020B0400000000000000" pitchFamily="34" charset="-128"/>
              </a:defRPr>
            </a:lvl1pPr>
          </a:lstStyle>
          <a:p>
            <a:pPr algn="r"/>
            <a:r>
              <a:rPr lang="zh-CN" altLang="en-US" sz="1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“对用户轨迹进行时间段的筛选和分析，以探索不同时间段的移动模式”</a:t>
            </a:r>
            <a:endParaRPr lang="zh-CN" altLang="en-US" sz="1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38" name="Group 7"/>
          <p:cNvGrpSpPr/>
          <p:nvPr/>
        </p:nvGrpSpPr>
        <p:grpSpPr bwMode="auto">
          <a:xfrm>
            <a:off x="2922551" y="2465622"/>
            <a:ext cx="504212" cy="504212"/>
            <a:chOff x="6560456" y="2515733"/>
            <a:chExt cx="359999" cy="359998"/>
          </a:xfrm>
        </p:grpSpPr>
        <p:sp>
          <p:nvSpPr>
            <p:cNvPr id="39" name="Oval 8"/>
            <p:cNvSpPr/>
            <p:nvPr/>
          </p:nvSpPr>
          <p:spPr>
            <a:xfrm>
              <a:off x="6560456" y="2515733"/>
              <a:ext cx="359999" cy="3599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3">
                <a:hueOff val="552171"/>
                <a:satOff val="28263"/>
                <a:lumOff val="11872"/>
                <a:alphaOff val="0"/>
              </a:schemeClr>
            </a:lnRef>
            <a:fillRef idx="1">
              <a:schemeClr val="accent3">
                <a:hueOff val="552171"/>
                <a:satOff val="28263"/>
                <a:lumOff val="11872"/>
                <a:alphaOff val="0"/>
              </a:schemeClr>
            </a:fillRef>
            <a:effectRef idx="0">
              <a:schemeClr val="accent3">
                <a:hueOff val="552171"/>
                <a:satOff val="28263"/>
                <a:lumOff val="11872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40" name="Group 9"/>
            <p:cNvGrpSpPr>
              <a:grpSpLocks noChangeAspect="1"/>
            </p:cNvGrpSpPr>
            <p:nvPr/>
          </p:nvGrpSpPr>
          <p:grpSpPr>
            <a:xfrm>
              <a:off x="6653303" y="2610240"/>
              <a:ext cx="174299" cy="177740"/>
              <a:chOff x="7160655" y="2178006"/>
              <a:chExt cx="379359" cy="386846"/>
            </a:xfrm>
            <a:solidFill>
              <a:schemeClr val="bg1">
                <a:lumMod val="95000"/>
              </a:schemeClr>
            </a:solidFill>
          </p:grpSpPr>
          <p:sp>
            <p:nvSpPr>
              <p:cNvPr id="41" name="Freeform 36"/>
              <p:cNvSpPr>
                <a:spLocks noEditPoints="1"/>
              </p:cNvSpPr>
              <p:nvPr/>
            </p:nvSpPr>
            <p:spPr bwMode="auto">
              <a:xfrm>
                <a:off x="7277956" y="2178006"/>
                <a:ext cx="262058" cy="262058"/>
              </a:xfrm>
              <a:custGeom>
                <a:avLst/>
                <a:gdLst>
                  <a:gd name="T0" fmla="*/ 65 w 79"/>
                  <a:gd name="T1" fmla="*/ 14 h 79"/>
                  <a:gd name="T2" fmla="*/ 14 w 79"/>
                  <a:gd name="T3" fmla="*/ 14 h 79"/>
                  <a:gd name="T4" fmla="*/ 11 w 79"/>
                  <a:gd name="T5" fmla="*/ 63 h 79"/>
                  <a:gd name="T6" fmla="*/ 11 w 79"/>
                  <a:gd name="T7" fmla="*/ 63 h 79"/>
                  <a:gd name="T8" fmla="*/ 17 w 79"/>
                  <a:gd name="T9" fmla="*/ 68 h 79"/>
                  <a:gd name="T10" fmla="*/ 64 w 79"/>
                  <a:gd name="T11" fmla="*/ 65 h 79"/>
                  <a:gd name="T12" fmla="*/ 65 w 79"/>
                  <a:gd name="T13" fmla="*/ 14 h 79"/>
                  <a:gd name="T14" fmla="*/ 58 w 79"/>
                  <a:gd name="T15" fmla="*/ 59 h 79"/>
                  <a:gd name="T16" fmla="*/ 20 w 79"/>
                  <a:gd name="T17" fmla="*/ 59 h 79"/>
                  <a:gd name="T18" fmla="*/ 20 w 79"/>
                  <a:gd name="T19" fmla="*/ 21 h 79"/>
                  <a:gd name="T20" fmla="*/ 58 w 79"/>
                  <a:gd name="T21" fmla="*/ 21 h 79"/>
                  <a:gd name="T22" fmla="*/ 58 w 79"/>
                  <a:gd name="T23" fmla="*/ 59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9" h="79">
                    <a:moveTo>
                      <a:pt x="65" y="14"/>
                    </a:moveTo>
                    <a:cubicBezTo>
                      <a:pt x="51" y="0"/>
                      <a:pt x="28" y="0"/>
                      <a:pt x="14" y="14"/>
                    </a:cubicBezTo>
                    <a:cubicBezTo>
                      <a:pt x="0" y="28"/>
                      <a:pt x="0" y="49"/>
                      <a:pt x="11" y="63"/>
                    </a:cubicBezTo>
                    <a:cubicBezTo>
                      <a:pt x="11" y="63"/>
                      <a:pt x="11" y="63"/>
                      <a:pt x="11" y="63"/>
                    </a:cubicBezTo>
                    <a:cubicBezTo>
                      <a:pt x="14" y="66"/>
                      <a:pt x="15" y="67"/>
                      <a:pt x="17" y="68"/>
                    </a:cubicBezTo>
                    <a:cubicBezTo>
                      <a:pt x="31" y="79"/>
                      <a:pt x="51" y="78"/>
                      <a:pt x="64" y="65"/>
                    </a:cubicBezTo>
                    <a:cubicBezTo>
                      <a:pt x="78" y="51"/>
                      <a:pt x="79" y="29"/>
                      <a:pt x="65" y="14"/>
                    </a:cubicBezTo>
                    <a:close/>
                    <a:moveTo>
                      <a:pt x="58" y="59"/>
                    </a:moveTo>
                    <a:cubicBezTo>
                      <a:pt x="47" y="69"/>
                      <a:pt x="30" y="69"/>
                      <a:pt x="20" y="59"/>
                    </a:cubicBezTo>
                    <a:cubicBezTo>
                      <a:pt x="9" y="48"/>
                      <a:pt x="9" y="31"/>
                      <a:pt x="20" y="21"/>
                    </a:cubicBezTo>
                    <a:cubicBezTo>
                      <a:pt x="31" y="10"/>
                      <a:pt x="48" y="10"/>
                      <a:pt x="58" y="21"/>
                    </a:cubicBezTo>
                    <a:cubicBezTo>
                      <a:pt x="69" y="31"/>
                      <a:pt x="69" y="48"/>
                      <a:pt x="58" y="5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42" name="Freeform 37"/>
              <p:cNvSpPr/>
              <p:nvPr/>
            </p:nvSpPr>
            <p:spPr bwMode="auto">
              <a:xfrm>
                <a:off x="7160655" y="2400130"/>
                <a:ext cx="159730" cy="164722"/>
              </a:xfrm>
              <a:custGeom>
                <a:avLst/>
                <a:gdLst>
                  <a:gd name="T0" fmla="*/ 0 w 64"/>
                  <a:gd name="T1" fmla="*/ 52 h 66"/>
                  <a:gd name="T2" fmla="*/ 12 w 64"/>
                  <a:gd name="T3" fmla="*/ 66 h 66"/>
                  <a:gd name="T4" fmla="*/ 64 w 64"/>
                  <a:gd name="T5" fmla="*/ 8 h 66"/>
                  <a:gd name="T6" fmla="*/ 55 w 64"/>
                  <a:gd name="T7" fmla="*/ 0 h 66"/>
                  <a:gd name="T8" fmla="*/ 0 w 64"/>
                  <a:gd name="T9" fmla="*/ 52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" h="66">
                    <a:moveTo>
                      <a:pt x="0" y="52"/>
                    </a:moveTo>
                    <a:lnTo>
                      <a:pt x="12" y="66"/>
                    </a:lnTo>
                    <a:lnTo>
                      <a:pt x="64" y="8"/>
                    </a:lnTo>
                    <a:lnTo>
                      <a:pt x="55" y="0"/>
                    </a:lnTo>
                    <a:lnTo>
                      <a:pt x="0" y="5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43" name="Freeform 38"/>
              <p:cNvSpPr/>
              <p:nvPr/>
            </p:nvSpPr>
            <p:spPr bwMode="auto">
              <a:xfrm>
                <a:off x="7412728" y="2265358"/>
                <a:ext cx="99831" cy="119797"/>
              </a:xfrm>
              <a:custGeom>
                <a:avLst/>
                <a:gdLst>
                  <a:gd name="T0" fmla="*/ 16 w 30"/>
                  <a:gd name="T1" fmla="*/ 0 h 36"/>
                  <a:gd name="T2" fmla="*/ 0 w 30"/>
                  <a:gd name="T3" fmla="*/ 34 h 36"/>
                  <a:gd name="T4" fmla="*/ 6 w 30"/>
                  <a:gd name="T5" fmla="*/ 36 h 36"/>
                  <a:gd name="T6" fmla="*/ 16 w 30"/>
                  <a:gd name="T7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" h="36">
                    <a:moveTo>
                      <a:pt x="16" y="0"/>
                    </a:moveTo>
                    <a:cubicBezTo>
                      <a:pt x="20" y="26"/>
                      <a:pt x="0" y="34"/>
                      <a:pt x="0" y="34"/>
                    </a:cubicBezTo>
                    <a:cubicBezTo>
                      <a:pt x="6" y="36"/>
                      <a:pt x="6" y="36"/>
                      <a:pt x="6" y="36"/>
                    </a:cubicBezTo>
                    <a:cubicBezTo>
                      <a:pt x="30" y="21"/>
                      <a:pt x="16" y="0"/>
                      <a:pt x="1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cs typeface="+mn-ea"/>
                  <a:sym typeface="+mn-lt"/>
                </a:endParaRPr>
              </a:p>
            </p:txBody>
          </p:sp>
        </p:grpSp>
      </p:grpSp>
      <p:sp>
        <p:nvSpPr>
          <p:cNvPr id="45" name="TextBox 9"/>
          <p:cNvSpPr txBox="1"/>
          <p:nvPr/>
        </p:nvSpPr>
        <p:spPr>
          <a:xfrm>
            <a:off x="424576" y="2238331"/>
            <a:ext cx="2281180" cy="73088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</a:bodyPr>
          <a:lstStyle>
            <a:defPPr>
              <a:defRPr lang="zh-CN"/>
            </a:defPPr>
            <a:lvl1pPr defTabSz="457200">
              <a:lnSpc>
                <a:spcPct val="130000"/>
              </a:lnSpc>
              <a:defRPr sz="1200">
                <a:solidFill>
                  <a:schemeClr val="bg1">
                    <a:lumMod val="50000"/>
                  </a:schemeClr>
                </a:solidFill>
                <a:latin typeface="Source Han Sans CN Normal" panose="020B0400000000000000" pitchFamily="34" charset="-128"/>
                <a:ea typeface="Source Han Sans CN Normal" panose="020B0400000000000000" pitchFamily="34" charset="-128"/>
              </a:defRPr>
            </a:lvl1pPr>
          </a:lstStyle>
          <a:p>
            <a:pPr algn="r"/>
            <a:r>
              <a:rPr lang="zh-CN" altLang="en-US" sz="1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“根据提供的轨迹数据完成停留点检测任务”</a:t>
            </a:r>
            <a:endParaRPr lang="zh-CN" altLang="en-US" sz="1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53" name="图形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467" y="309490"/>
            <a:ext cx="3057110" cy="561730"/>
          </a:xfrm>
          <a:prstGeom prst="rect">
            <a:avLst/>
          </a:prstGeom>
        </p:spPr>
      </p:pic>
      <p:sp>
        <p:nvSpPr>
          <p:cNvPr id="36" name="文本框 35"/>
          <p:cNvSpPr txBox="1"/>
          <p:nvPr/>
        </p:nvSpPr>
        <p:spPr>
          <a:xfrm>
            <a:off x="316869" y="1576687"/>
            <a:ext cx="29621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0" i="0" u="none" strike="noStrike" dirty="0">
                <a:solidFill>
                  <a:srgbClr val="333333"/>
                </a:solidFill>
                <a:effectLst/>
                <a:latin typeface="Open Sans" panose="020B0306030504020204" pitchFamily="34" charset="0"/>
              </a:rPr>
              <a:t>清晰明确的问题内容，只需要调用一次</a:t>
            </a:r>
            <a:r>
              <a:rPr lang="en-US" altLang="zh-CN" b="0" i="0" u="none" strike="noStrike" dirty="0">
                <a:solidFill>
                  <a:srgbClr val="333333"/>
                </a:solidFill>
                <a:effectLst/>
                <a:latin typeface="Open Sans" panose="020B0306030504020204" pitchFamily="34" charset="0"/>
              </a:rPr>
              <a:t>API</a:t>
            </a:r>
            <a:endParaRPr kumimoji="1" lang="zh-CN" altLang="en-US" dirty="0"/>
          </a:p>
        </p:txBody>
      </p:sp>
      <p:sp>
        <p:nvSpPr>
          <p:cNvPr id="54" name="文本框 53"/>
          <p:cNvSpPr txBox="1"/>
          <p:nvPr/>
        </p:nvSpPr>
        <p:spPr>
          <a:xfrm>
            <a:off x="360174" y="3978667"/>
            <a:ext cx="29621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0" i="0" u="none" strike="noStrike" dirty="0">
                <a:solidFill>
                  <a:srgbClr val="333333"/>
                </a:solidFill>
                <a:effectLst/>
                <a:latin typeface="Open Sans" panose="020B0306030504020204" pitchFamily="34" charset="0"/>
              </a:rPr>
              <a:t>开放性问题，没有标准的解决方法</a:t>
            </a:r>
            <a:endParaRPr kumimoji="1" lang="zh-CN" altLang="en-US" dirty="0"/>
          </a:p>
        </p:txBody>
      </p:sp>
      <p:sp>
        <p:nvSpPr>
          <p:cNvPr id="55" name="文本框 54"/>
          <p:cNvSpPr txBox="1"/>
          <p:nvPr/>
        </p:nvSpPr>
        <p:spPr>
          <a:xfrm>
            <a:off x="8883108" y="1379228"/>
            <a:ext cx="29621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0" i="0" u="none" strike="noStrike" dirty="0">
                <a:solidFill>
                  <a:srgbClr val="333333"/>
                </a:solidFill>
                <a:effectLst/>
                <a:latin typeface="Open Sans" panose="020B0306030504020204" pitchFamily="34" charset="0"/>
              </a:rPr>
              <a:t>复杂的需求但有清晰明确的解决方案，多次调用</a:t>
            </a:r>
            <a:r>
              <a:rPr lang="en-US" altLang="zh-CN" b="0" i="0" u="none" strike="noStrike" dirty="0">
                <a:solidFill>
                  <a:srgbClr val="333333"/>
                </a:solidFill>
                <a:effectLst/>
                <a:latin typeface="Open Sans" panose="020B0306030504020204" pitchFamily="34" charset="0"/>
              </a:rPr>
              <a:t>API</a:t>
            </a:r>
            <a:endParaRPr kumimoji="1" lang="zh-CN" altLang="en-US" dirty="0"/>
          </a:p>
        </p:txBody>
      </p:sp>
      <p:sp>
        <p:nvSpPr>
          <p:cNvPr id="56" name="文本框 55"/>
          <p:cNvSpPr txBox="1"/>
          <p:nvPr/>
        </p:nvSpPr>
        <p:spPr>
          <a:xfrm>
            <a:off x="8882588" y="3928209"/>
            <a:ext cx="29621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0" i="0" u="none" strike="noStrike" dirty="0">
                <a:solidFill>
                  <a:srgbClr val="333333"/>
                </a:solidFill>
                <a:effectLst/>
                <a:latin typeface="Open Sans" panose="020B0306030504020204" pitchFamily="34" charset="0"/>
              </a:rPr>
              <a:t>复杂的需求但</a:t>
            </a:r>
            <a:r>
              <a:rPr lang="zh-CN" altLang="en-US" b="1" i="0" strike="noStrike" dirty="0">
                <a:solidFill>
                  <a:srgbClr val="00B0F0"/>
                </a:solidFill>
                <a:effectLst/>
                <a:latin typeface="Open Sans" panose="020B0306030504020204" pitchFamily="34" charset="0"/>
              </a:rPr>
              <a:t>没有</a:t>
            </a:r>
            <a:r>
              <a:rPr lang="zh-CN" altLang="en-US" b="0" i="0" u="none" strike="noStrike" dirty="0">
                <a:solidFill>
                  <a:srgbClr val="333333"/>
                </a:solidFill>
                <a:effectLst/>
                <a:latin typeface="Open Sans" panose="020B0306030504020204" pitchFamily="34" charset="0"/>
              </a:rPr>
              <a:t>清晰明确的解决方案，多次调用</a:t>
            </a:r>
            <a:r>
              <a:rPr lang="en-US" altLang="zh-CN" b="0" i="0" u="none" strike="noStrike" dirty="0">
                <a:solidFill>
                  <a:srgbClr val="333333"/>
                </a:solidFill>
                <a:effectLst/>
                <a:latin typeface="Open Sans" panose="020B0306030504020204" pitchFamily="34" charset="0"/>
              </a:rPr>
              <a:t>API</a:t>
            </a:r>
            <a:endParaRPr kumimoji="1" lang="zh-CN" altLang="en-US" dirty="0"/>
          </a:p>
        </p:txBody>
      </p:sp>
      <p:sp>
        <p:nvSpPr>
          <p:cNvPr id="57" name="五角星 56"/>
          <p:cNvSpPr/>
          <p:nvPr/>
        </p:nvSpPr>
        <p:spPr>
          <a:xfrm>
            <a:off x="8478166" y="1472390"/>
            <a:ext cx="380930" cy="380930"/>
          </a:xfrm>
          <a:prstGeom prst="star5">
            <a:avLst/>
          </a:prstGeom>
          <a:solidFill>
            <a:srgbClr val="FFB93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00"/>
              </a:solidFill>
            </a:endParaRPr>
          </a:p>
        </p:txBody>
      </p:sp>
    </p:spTree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: Rounded Corners 25"/>
          <p:cNvSpPr/>
          <p:nvPr/>
        </p:nvSpPr>
        <p:spPr>
          <a:xfrm rot="18900000" flipH="1">
            <a:off x="1105053" y="7511190"/>
            <a:ext cx="6554870" cy="881396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>
              <a:cs typeface="+mn-ea"/>
              <a:sym typeface="+mn-lt"/>
            </a:endParaRPr>
          </a:p>
        </p:txBody>
      </p:sp>
      <p:sp>
        <p:nvSpPr>
          <p:cNvPr id="2" name="PA-文本框 6"/>
          <p:cNvSpPr txBox="1"/>
          <p:nvPr>
            <p:custDataLst>
              <p:tags r:id="rId1"/>
            </p:custDataLst>
          </p:nvPr>
        </p:nvSpPr>
        <p:spPr>
          <a:xfrm>
            <a:off x="5730975" y="2321003"/>
            <a:ext cx="6478709" cy="4338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800" b="1">
                <a:solidFill>
                  <a:schemeClr val="tx1">
                    <a:lumMod val="85000"/>
                    <a:lumOff val="15000"/>
                    <a:alpha val="4000"/>
                  </a:schemeClr>
                </a:solidFill>
                <a:cs typeface="+mn-ea"/>
                <a:sym typeface="+mn-lt"/>
              </a:rPr>
              <a:t>PART</a:t>
            </a:r>
            <a:r>
              <a:rPr lang="zh-CN" altLang="en-US" sz="13800" b="1">
                <a:solidFill>
                  <a:schemeClr val="tx1">
                    <a:lumMod val="85000"/>
                    <a:lumOff val="15000"/>
                    <a:alpha val="4000"/>
                  </a:schemeClr>
                </a:solidFill>
                <a:cs typeface="+mn-ea"/>
                <a:sym typeface="+mn-lt"/>
              </a:rPr>
              <a:t> </a:t>
            </a:r>
            <a:r>
              <a:rPr lang="en-US" altLang="zh-CN" sz="13800" b="1">
                <a:solidFill>
                  <a:schemeClr val="tx1">
                    <a:lumMod val="85000"/>
                    <a:lumOff val="15000"/>
                    <a:alpha val="4000"/>
                  </a:schemeClr>
                </a:solidFill>
                <a:cs typeface="+mn-ea"/>
                <a:sym typeface="+mn-lt"/>
              </a:rPr>
              <a:t>4</a:t>
            </a:r>
            <a:endParaRPr lang="en-US" altLang="zh-CN" sz="13800" b="1" dirty="0">
              <a:solidFill>
                <a:schemeClr val="tx1">
                  <a:lumMod val="85000"/>
                  <a:lumOff val="15000"/>
                  <a:alpha val="4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3" name="PA-组合 8"/>
          <p:cNvGrpSpPr/>
          <p:nvPr>
            <p:custDataLst>
              <p:tags r:id="rId2"/>
            </p:custDataLst>
          </p:nvPr>
        </p:nvGrpSpPr>
        <p:grpSpPr>
          <a:xfrm>
            <a:off x="6866475" y="2734936"/>
            <a:ext cx="4207708" cy="1280696"/>
            <a:chOff x="3038192" y="2388267"/>
            <a:chExt cx="4207708" cy="1280696"/>
          </a:xfrm>
        </p:grpSpPr>
        <p:sp>
          <p:nvSpPr>
            <p:cNvPr id="4" name="PA-文本框 6"/>
            <p:cNvSpPr txBox="1"/>
            <p:nvPr>
              <p:custDataLst>
                <p:tags r:id="rId3"/>
              </p:custDataLst>
            </p:nvPr>
          </p:nvSpPr>
          <p:spPr>
            <a:xfrm>
              <a:off x="3038192" y="2388267"/>
              <a:ext cx="3648075" cy="7683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未来进度安排</a:t>
              </a:r>
              <a:endParaRPr lang="zh-CN" altLang="en-US" sz="4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5" name="PA-文本框 9"/>
            <p:cNvSpPr txBox="1"/>
            <p:nvPr>
              <p:custDataLst>
                <p:tags r:id="rId4"/>
              </p:custDataLst>
            </p:nvPr>
          </p:nvSpPr>
          <p:spPr>
            <a:xfrm>
              <a:off x="3038192" y="3177473"/>
              <a:ext cx="4207708" cy="491490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 defTabSz="457200">
                <a:lnSpc>
                  <a:spcPct val="130000"/>
                </a:lnSpc>
                <a:defRPr sz="1200">
                  <a:solidFill>
                    <a:schemeClr val="bg1">
                      <a:lumMod val="50000"/>
                    </a:schemeClr>
                  </a:solidFill>
                  <a:latin typeface="Source Han Sans CN Normal" panose="020B0400000000000000" pitchFamily="34" charset="-128"/>
                  <a:ea typeface="Source Han Sans CN Normal" panose="020B0400000000000000" pitchFamily="34" charset="-128"/>
                </a:defRPr>
              </a:lvl1pPr>
            </a:lstStyle>
            <a:p>
              <a:r>
                <a:rPr lang="en-US" altLang="zh-CN" sz="2000" dirty="0">
                  <a:solidFill>
                    <a:schemeClr val="bg1">
                      <a:lumMod val="50000"/>
                    </a:schemeClr>
                  </a:solidFill>
                  <a:latin typeface="+mn-lt"/>
                  <a:ea typeface="+mn-ea"/>
                  <a:cs typeface="+mn-ea"/>
                  <a:sym typeface="+mn-lt"/>
                </a:rPr>
                <a:t>Future Agenda</a:t>
              </a:r>
              <a:endParaRPr lang="en-US" altLang="zh-CN" sz="200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6" name="PA-组合 4"/>
          <p:cNvGrpSpPr/>
          <p:nvPr>
            <p:custDataLst>
              <p:tags r:id="rId5"/>
            </p:custDataLst>
          </p:nvPr>
        </p:nvGrpSpPr>
        <p:grpSpPr>
          <a:xfrm>
            <a:off x="793215" y="2059913"/>
            <a:ext cx="4937760" cy="2738173"/>
            <a:chOff x="2942706" y="3557847"/>
            <a:chExt cx="4937760" cy="2738173"/>
          </a:xfrm>
        </p:grpSpPr>
        <p:sp>
          <p:nvSpPr>
            <p:cNvPr id="7" name="PA-圆角矩形 1"/>
            <p:cNvSpPr/>
            <p:nvPr>
              <p:custDataLst>
                <p:tags r:id="rId6"/>
              </p:custDataLst>
            </p:nvPr>
          </p:nvSpPr>
          <p:spPr>
            <a:xfrm>
              <a:off x="2942706" y="3557847"/>
              <a:ext cx="4937760" cy="2738173"/>
            </a:xfrm>
            <a:prstGeom prst="roundRect">
              <a:avLst>
                <a:gd name="adj" fmla="val 6999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" name="PA-任意多边形 9"/>
            <p:cNvSpPr>
              <a:spLocks noEditPoints="1"/>
            </p:cNvSpPr>
            <p:nvPr>
              <p:custDataLst>
                <p:tags r:id="rId7"/>
              </p:custDataLst>
            </p:nvPr>
          </p:nvSpPr>
          <p:spPr bwMode="auto">
            <a:xfrm>
              <a:off x="3391370" y="3914195"/>
              <a:ext cx="631990" cy="637351"/>
            </a:xfrm>
            <a:custGeom>
              <a:avLst/>
              <a:gdLst>
                <a:gd name="T0" fmla="*/ 518 w 695"/>
                <a:gd name="T1" fmla="*/ 531 h 696"/>
                <a:gd name="T2" fmla="*/ 529 w 695"/>
                <a:gd name="T3" fmla="*/ 404 h 696"/>
                <a:gd name="T4" fmla="*/ 695 w 695"/>
                <a:gd name="T5" fmla="*/ 1 h 696"/>
                <a:gd name="T6" fmla="*/ 695 w 695"/>
                <a:gd name="T7" fmla="*/ 0 h 696"/>
                <a:gd name="T8" fmla="*/ 695 w 695"/>
                <a:gd name="T9" fmla="*/ 0 h 696"/>
                <a:gd name="T10" fmla="*/ 695 w 695"/>
                <a:gd name="T11" fmla="*/ 0 h 696"/>
                <a:gd name="T12" fmla="*/ 695 w 695"/>
                <a:gd name="T13" fmla="*/ 0 h 696"/>
                <a:gd name="T14" fmla="*/ 292 w 695"/>
                <a:gd name="T15" fmla="*/ 166 h 696"/>
                <a:gd name="T16" fmla="*/ 165 w 695"/>
                <a:gd name="T17" fmla="*/ 178 h 696"/>
                <a:gd name="T18" fmla="*/ 10 w 695"/>
                <a:gd name="T19" fmla="*/ 338 h 696"/>
                <a:gd name="T20" fmla="*/ 56 w 695"/>
                <a:gd name="T21" fmla="*/ 384 h 696"/>
                <a:gd name="T22" fmla="*/ 157 w 695"/>
                <a:gd name="T23" fmla="*/ 387 h 696"/>
                <a:gd name="T24" fmla="*/ 171 w 695"/>
                <a:gd name="T25" fmla="*/ 419 h 696"/>
                <a:gd name="T26" fmla="*/ 200 w 695"/>
                <a:gd name="T27" fmla="*/ 495 h 696"/>
                <a:gd name="T28" fmla="*/ 200 w 695"/>
                <a:gd name="T29" fmla="*/ 495 h 696"/>
                <a:gd name="T30" fmla="*/ 200 w 695"/>
                <a:gd name="T31" fmla="*/ 496 h 696"/>
                <a:gd name="T32" fmla="*/ 200 w 695"/>
                <a:gd name="T33" fmla="*/ 496 h 696"/>
                <a:gd name="T34" fmla="*/ 200 w 695"/>
                <a:gd name="T35" fmla="*/ 496 h 696"/>
                <a:gd name="T36" fmla="*/ 276 w 695"/>
                <a:gd name="T37" fmla="*/ 525 h 696"/>
                <a:gd name="T38" fmla="*/ 309 w 695"/>
                <a:gd name="T39" fmla="*/ 538 h 696"/>
                <a:gd name="T40" fmla="*/ 312 w 695"/>
                <a:gd name="T41" fmla="*/ 640 h 696"/>
                <a:gd name="T42" fmla="*/ 358 w 695"/>
                <a:gd name="T43" fmla="*/ 686 h 696"/>
                <a:gd name="T44" fmla="*/ 518 w 695"/>
                <a:gd name="T45" fmla="*/ 531 h 696"/>
                <a:gd name="T46" fmla="*/ 405 w 695"/>
                <a:gd name="T47" fmla="*/ 291 h 696"/>
                <a:gd name="T48" fmla="*/ 405 w 695"/>
                <a:gd name="T49" fmla="*/ 178 h 696"/>
                <a:gd name="T50" fmla="*/ 518 w 695"/>
                <a:gd name="T51" fmla="*/ 178 h 696"/>
                <a:gd name="T52" fmla="*/ 518 w 695"/>
                <a:gd name="T53" fmla="*/ 291 h 696"/>
                <a:gd name="T54" fmla="*/ 405 w 695"/>
                <a:gd name="T55" fmla="*/ 291 h 696"/>
                <a:gd name="T56" fmla="*/ 219 w 695"/>
                <a:gd name="T57" fmla="*/ 559 h 696"/>
                <a:gd name="T58" fmla="*/ 163 w 695"/>
                <a:gd name="T59" fmla="*/ 532 h 696"/>
                <a:gd name="T60" fmla="*/ 136 w 695"/>
                <a:gd name="T61" fmla="*/ 476 h 696"/>
                <a:gd name="T62" fmla="*/ 105 w 695"/>
                <a:gd name="T63" fmla="*/ 445 h 696"/>
                <a:gd name="T64" fmla="*/ 42 w 695"/>
                <a:gd name="T65" fmla="*/ 515 h 696"/>
                <a:gd name="T66" fmla="*/ 78 w 695"/>
                <a:gd name="T67" fmla="*/ 537 h 696"/>
                <a:gd name="T68" fmla="*/ 67 w 695"/>
                <a:gd name="T69" fmla="*/ 605 h 696"/>
                <a:gd name="T70" fmla="*/ 64 w 695"/>
                <a:gd name="T71" fmla="*/ 631 h 696"/>
                <a:gd name="T72" fmla="*/ 90 w 695"/>
                <a:gd name="T73" fmla="*/ 628 h 696"/>
                <a:gd name="T74" fmla="*/ 158 w 695"/>
                <a:gd name="T75" fmla="*/ 616 h 696"/>
                <a:gd name="T76" fmla="*/ 179 w 695"/>
                <a:gd name="T77" fmla="*/ 653 h 696"/>
                <a:gd name="T78" fmla="*/ 249 w 695"/>
                <a:gd name="T79" fmla="*/ 589 h 696"/>
                <a:gd name="T80" fmla="*/ 219 w 695"/>
                <a:gd name="T81" fmla="*/ 559 h 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695" h="696">
                  <a:moveTo>
                    <a:pt x="518" y="531"/>
                  </a:moveTo>
                  <a:cubicBezTo>
                    <a:pt x="524" y="508"/>
                    <a:pt x="534" y="499"/>
                    <a:pt x="529" y="404"/>
                  </a:cubicBezTo>
                  <a:cubicBezTo>
                    <a:pt x="694" y="241"/>
                    <a:pt x="695" y="15"/>
                    <a:pt x="695" y="1"/>
                  </a:cubicBezTo>
                  <a:cubicBezTo>
                    <a:pt x="695" y="1"/>
                    <a:pt x="695" y="0"/>
                    <a:pt x="695" y="0"/>
                  </a:cubicBezTo>
                  <a:cubicBezTo>
                    <a:pt x="695" y="0"/>
                    <a:pt x="695" y="0"/>
                    <a:pt x="695" y="0"/>
                  </a:cubicBezTo>
                  <a:cubicBezTo>
                    <a:pt x="695" y="0"/>
                    <a:pt x="695" y="0"/>
                    <a:pt x="695" y="0"/>
                  </a:cubicBezTo>
                  <a:cubicBezTo>
                    <a:pt x="695" y="0"/>
                    <a:pt x="695" y="0"/>
                    <a:pt x="695" y="0"/>
                  </a:cubicBezTo>
                  <a:cubicBezTo>
                    <a:pt x="681" y="0"/>
                    <a:pt x="455" y="2"/>
                    <a:pt x="292" y="166"/>
                  </a:cubicBezTo>
                  <a:cubicBezTo>
                    <a:pt x="196" y="161"/>
                    <a:pt x="187" y="171"/>
                    <a:pt x="165" y="178"/>
                  </a:cubicBezTo>
                  <a:cubicBezTo>
                    <a:pt x="123" y="189"/>
                    <a:pt x="20" y="299"/>
                    <a:pt x="10" y="338"/>
                  </a:cubicBezTo>
                  <a:cubicBezTo>
                    <a:pt x="0" y="376"/>
                    <a:pt x="41" y="382"/>
                    <a:pt x="56" y="384"/>
                  </a:cubicBezTo>
                  <a:cubicBezTo>
                    <a:pt x="70" y="385"/>
                    <a:pt x="150" y="376"/>
                    <a:pt x="157" y="387"/>
                  </a:cubicBezTo>
                  <a:cubicBezTo>
                    <a:pt x="157" y="387"/>
                    <a:pt x="170" y="396"/>
                    <a:pt x="171" y="419"/>
                  </a:cubicBezTo>
                  <a:cubicBezTo>
                    <a:pt x="171" y="442"/>
                    <a:pt x="183" y="475"/>
                    <a:pt x="200" y="495"/>
                  </a:cubicBezTo>
                  <a:cubicBezTo>
                    <a:pt x="200" y="495"/>
                    <a:pt x="200" y="495"/>
                    <a:pt x="200" y="495"/>
                  </a:cubicBezTo>
                  <a:cubicBezTo>
                    <a:pt x="200" y="495"/>
                    <a:pt x="200" y="495"/>
                    <a:pt x="200" y="496"/>
                  </a:cubicBezTo>
                  <a:cubicBezTo>
                    <a:pt x="200" y="496"/>
                    <a:pt x="200" y="496"/>
                    <a:pt x="200" y="496"/>
                  </a:cubicBezTo>
                  <a:cubicBezTo>
                    <a:pt x="200" y="496"/>
                    <a:pt x="200" y="496"/>
                    <a:pt x="200" y="496"/>
                  </a:cubicBezTo>
                  <a:cubicBezTo>
                    <a:pt x="221" y="513"/>
                    <a:pt x="253" y="524"/>
                    <a:pt x="276" y="525"/>
                  </a:cubicBezTo>
                  <a:cubicBezTo>
                    <a:pt x="300" y="526"/>
                    <a:pt x="309" y="538"/>
                    <a:pt x="309" y="538"/>
                  </a:cubicBezTo>
                  <a:cubicBezTo>
                    <a:pt x="319" y="545"/>
                    <a:pt x="311" y="625"/>
                    <a:pt x="312" y="640"/>
                  </a:cubicBezTo>
                  <a:cubicBezTo>
                    <a:pt x="313" y="655"/>
                    <a:pt x="319" y="696"/>
                    <a:pt x="358" y="686"/>
                  </a:cubicBezTo>
                  <a:cubicBezTo>
                    <a:pt x="396" y="676"/>
                    <a:pt x="506" y="573"/>
                    <a:pt x="518" y="531"/>
                  </a:cubicBezTo>
                  <a:close/>
                  <a:moveTo>
                    <a:pt x="405" y="291"/>
                  </a:moveTo>
                  <a:cubicBezTo>
                    <a:pt x="373" y="260"/>
                    <a:pt x="373" y="209"/>
                    <a:pt x="405" y="178"/>
                  </a:cubicBezTo>
                  <a:cubicBezTo>
                    <a:pt x="436" y="147"/>
                    <a:pt x="486" y="147"/>
                    <a:pt x="518" y="178"/>
                  </a:cubicBezTo>
                  <a:cubicBezTo>
                    <a:pt x="549" y="209"/>
                    <a:pt x="549" y="260"/>
                    <a:pt x="518" y="291"/>
                  </a:cubicBezTo>
                  <a:cubicBezTo>
                    <a:pt x="486" y="322"/>
                    <a:pt x="436" y="322"/>
                    <a:pt x="405" y="291"/>
                  </a:cubicBezTo>
                  <a:close/>
                  <a:moveTo>
                    <a:pt x="219" y="559"/>
                  </a:moveTo>
                  <a:cubicBezTo>
                    <a:pt x="194" y="556"/>
                    <a:pt x="176" y="545"/>
                    <a:pt x="163" y="532"/>
                  </a:cubicBezTo>
                  <a:cubicBezTo>
                    <a:pt x="150" y="519"/>
                    <a:pt x="139" y="501"/>
                    <a:pt x="136" y="476"/>
                  </a:cubicBezTo>
                  <a:cubicBezTo>
                    <a:pt x="132" y="454"/>
                    <a:pt x="119" y="444"/>
                    <a:pt x="105" y="445"/>
                  </a:cubicBezTo>
                  <a:cubicBezTo>
                    <a:pt x="91" y="447"/>
                    <a:pt x="45" y="498"/>
                    <a:pt x="42" y="515"/>
                  </a:cubicBezTo>
                  <a:cubicBezTo>
                    <a:pt x="39" y="533"/>
                    <a:pt x="65" y="525"/>
                    <a:pt x="78" y="537"/>
                  </a:cubicBezTo>
                  <a:cubicBezTo>
                    <a:pt x="92" y="549"/>
                    <a:pt x="77" y="585"/>
                    <a:pt x="67" y="605"/>
                  </a:cubicBezTo>
                  <a:cubicBezTo>
                    <a:pt x="62" y="615"/>
                    <a:pt x="59" y="625"/>
                    <a:pt x="64" y="631"/>
                  </a:cubicBezTo>
                  <a:cubicBezTo>
                    <a:pt x="69" y="636"/>
                    <a:pt x="80" y="633"/>
                    <a:pt x="90" y="628"/>
                  </a:cubicBezTo>
                  <a:cubicBezTo>
                    <a:pt x="109" y="618"/>
                    <a:pt x="146" y="603"/>
                    <a:pt x="158" y="616"/>
                  </a:cubicBezTo>
                  <a:cubicBezTo>
                    <a:pt x="170" y="630"/>
                    <a:pt x="162" y="656"/>
                    <a:pt x="179" y="653"/>
                  </a:cubicBezTo>
                  <a:cubicBezTo>
                    <a:pt x="197" y="650"/>
                    <a:pt x="248" y="603"/>
                    <a:pt x="249" y="589"/>
                  </a:cubicBezTo>
                  <a:cubicBezTo>
                    <a:pt x="251" y="575"/>
                    <a:pt x="241" y="563"/>
                    <a:pt x="219" y="559"/>
                  </a:cubicBezTo>
                  <a:close/>
                </a:path>
              </a:pathLst>
            </a:custGeom>
            <a:solidFill>
              <a:schemeClr val="bg1">
                <a:alpha val="6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PA-文本框 23"/>
            <p:cNvSpPr txBox="1"/>
            <p:nvPr>
              <p:custDataLst>
                <p:tags r:id="rId8"/>
              </p:custDataLst>
            </p:nvPr>
          </p:nvSpPr>
          <p:spPr>
            <a:xfrm>
              <a:off x="3344925" y="5268885"/>
              <a:ext cx="3187054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400">
                  <a:solidFill>
                    <a:schemeClr val="bg1"/>
                  </a:solidFill>
                  <a:cs typeface="+mn-ea"/>
                  <a:sym typeface="+mn-lt"/>
                </a:rPr>
                <a:t>PART</a:t>
              </a:r>
              <a:endParaRPr lang="zh-CN" altLang="en-US" sz="440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0" name="PA-组合 5"/>
          <p:cNvGrpSpPr/>
          <p:nvPr>
            <p:custDataLst>
              <p:tags r:id="rId9"/>
            </p:custDataLst>
          </p:nvPr>
        </p:nvGrpSpPr>
        <p:grpSpPr>
          <a:xfrm>
            <a:off x="5005002" y="1631509"/>
            <a:ext cx="856808" cy="856808"/>
            <a:chOff x="7177741" y="3129443"/>
            <a:chExt cx="856808" cy="856808"/>
          </a:xfrm>
        </p:grpSpPr>
        <p:sp>
          <p:nvSpPr>
            <p:cNvPr id="11" name="PA-椭圆 3"/>
            <p:cNvSpPr/>
            <p:nvPr>
              <p:custDataLst>
                <p:tags r:id="rId10"/>
              </p:custDataLst>
            </p:nvPr>
          </p:nvSpPr>
          <p:spPr>
            <a:xfrm rot="9900000">
              <a:off x="7177741" y="3129443"/>
              <a:ext cx="856808" cy="85680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" name="PA-任意多边形 5"/>
            <p:cNvSpPr/>
            <p:nvPr>
              <p:custDataLst>
                <p:tags r:id="rId11"/>
              </p:custDataLst>
            </p:nvPr>
          </p:nvSpPr>
          <p:spPr bwMode="auto">
            <a:xfrm rot="5400000">
              <a:off x="7540920" y="3467899"/>
              <a:ext cx="130450" cy="232018"/>
            </a:xfrm>
            <a:custGeom>
              <a:avLst/>
              <a:gdLst>
                <a:gd name="T0" fmla="*/ 456 w 456"/>
                <a:gd name="T1" fmla="*/ 403 h 808"/>
                <a:gd name="T2" fmla="*/ 65 w 456"/>
                <a:gd name="T3" fmla="*/ 793 h 808"/>
                <a:gd name="T4" fmla="*/ 14 w 456"/>
                <a:gd name="T5" fmla="*/ 793 h 808"/>
                <a:gd name="T6" fmla="*/ 14 w 456"/>
                <a:gd name="T7" fmla="*/ 741 h 808"/>
                <a:gd name="T8" fmla="*/ 353 w 456"/>
                <a:gd name="T9" fmla="*/ 403 h 808"/>
                <a:gd name="T10" fmla="*/ 14 w 456"/>
                <a:gd name="T11" fmla="*/ 67 h 808"/>
                <a:gd name="T12" fmla="*/ 14 w 456"/>
                <a:gd name="T13" fmla="*/ 15 h 808"/>
                <a:gd name="T14" fmla="*/ 65 w 456"/>
                <a:gd name="T15" fmla="*/ 14 h 808"/>
                <a:gd name="T16" fmla="*/ 65 w 456"/>
                <a:gd name="T17" fmla="*/ 15 h 808"/>
                <a:gd name="T18" fmla="*/ 456 w 456"/>
                <a:gd name="T19" fmla="*/ 403 h 8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56" h="808">
                  <a:moveTo>
                    <a:pt x="456" y="403"/>
                  </a:moveTo>
                  <a:cubicBezTo>
                    <a:pt x="65" y="793"/>
                    <a:pt x="65" y="793"/>
                    <a:pt x="65" y="793"/>
                  </a:cubicBezTo>
                  <a:cubicBezTo>
                    <a:pt x="51" y="808"/>
                    <a:pt x="28" y="807"/>
                    <a:pt x="14" y="793"/>
                  </a:cubicBezTo>
                  <a:cubicBezTo>
                    <a:pt x="0" y="779"/>
                    <a:pt x="0" y="756"/>
                    <a:pt x="14" y="741"/>
                  </a:cubicBezTo>
                  <a:cubicBezTo>
                    <a:pt x="353" y="403"/>
                    <a:pt x="353" y="403"/>
                    <a:pt x="353" y="403"/>
                  </a:cubicBezTo>
                  <a:cubicBezTo>
                    <a:pt x="14" y="67"/>
                    <a:pt x="14" y="67"/>
                    <a:pt x="14" y="67"/>
                  </a:cubicBezTo>
                  <a:cubicBezTo>
                    <a:pt x="0" y="53"/>
                    <a:pt x="0" y="29"/>
                    <a:pt x="14" y="15"/>
                  </a:cubicBezTo>
                  <a:cubicBezTo>
                    <a:pt x="28" y="1"/>
                    <a:pt x="51" y="0"/>
                    <a:pt x="65" y="14"/>
                  </a:cubicBezTo>
                  <a:cubicBezTo>
                    <a:pt x="65" y="14"/>
                    <a:pt x="65" y="14"/>
                    <a:pt x="65" y="15"/>
                  </a:cubicBezTo>
                  <a:lnTo>
                    <a:pt x="456" y="403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3" name="PA-文本框 6"/>
          <p:cNvSpPr txBox="1"/>
          <p:nvPr>
            <p:custDataLst>
              <p:tags r:id="rId12"/>
            </p:custDataLst>
          </p:nvPr>
        </p:nvSpPr>
        <p:spPr>
          <a:xfrm>
            <a:off x="3918421" y="3172194"/>
            <a:ext cx="1699544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600" dirty="0">
                <a:solidFill>
                  <a:schemeClr val="bg1"/>
                </a:solidFill>
                <a:cs typeface="+mn-ea"/>
                <a:sym typeface="+mn-lt"/>
              </a:rPr>
              <a:t>04</a:t>
            </a:r>
            <a:endParaRPr lang="en-US" sz="9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9" name="Rectangle: Rounded Corners 25"/>
          <p:cNvSpPr/>
          <p:nvPr/>
        </p:nvSpPr>
        <p:spPr>
          <a:xfrm rot="18900000" flipH="1">
            <a:off x="1047599" y="-1509073"/>
            <a:ext cx="6554870" cy="881396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>
              <a:cs typeface="+mn-ea"/>
              <a:sym typeface="+mn-lt"/>
            </a:endParaRPr>
          </a:p>
        </p:txBody>
      </p:sp>
      <p:sp>
        <p:nvSpPr>
          <p:cNvPr id="20" name="Freeform: Shape 26"/>
          <p:cNvSpPr/>
          <p:nvPr/>
        </p:nvSpPr>
        <p:spPr>
          <a:xfrm rot="18900000" flipH="1">
            <a:off x="7528861" y="-2247977"/>
            <a:ext cx="6279749" cy="3157325"/>
          </a:xfrm>
          <a:custGeom>
            <a:avLst/>
            <a:gdLst>
              <a:gd name="connsiteX0" fmla="*/ 486951 w 3100723"/>
              <a:gd name="connsiteY0" fmla="*/ 463834 h 1558978"/>
              <a:gd name="connsiteX1" fmla="*/ 802606 w 3100723"/>
              <a:gd name="connsiteY1" fmla="*/ 333085 h 1558978"/>
              <a:gd name="connsiteX2" fmla="*/ 2298116 w 3100723"/>
              <a:gd name="connsiteY2" fmla="*/ 333085 h 1558978"/>
              <a:gd name="connsiteX3" fmla="*/ 2744519 w 3100723"/>
              <a:gd name="connsiteY3" fmla="*/ 779488 h 1558978"/>
              <a:gd name="connsiteX4" fmla="*/ 2298116 w 3100723"/>
              <a:gd name="connsiteY4" fmla="*/ 1225891 h 1558978"/>
              <a:gd name="connsiteX5" fmla="*/ 802606 w 3100723"/>
              <a:gd name="connsiteY5" fmla="*/ 1225891 h 1558978"/>
              <a:gd name="connsiteX6" fmla="*/ 356203 w 3100723"/>
              <a:gd name="connsiteY6" fmla="*/ 779488 h 1558978"/>
              <a:gd name="connsiteX7" fmla="*/ 486951 w 3100723"/>
              <a:gd name="connsiteY7" fmla="*/ 463834 h 1558978"/>
              <a:gd name="connsiteX8" fmla="*/ 0 w 3100723"/>
              <a:gd name="connsiteY8" fmla="*/ 779488 h 1558978"/>
              <a:gd name="connsiteX9" fmla="*/ 0 w 3100723"/>
              <a:gd name="connsiteY9" fmla="*/ 779489 h 1558978"/>
              <a:gd name="connsiteX10" fmla="*/ 0 w 3100723"/>
              <a:gd name="connsiteY10" fmla="*/ 779488 h 1558978"/>
              <a:gd name="connsiteX11" fmla="*/ 228307 w 3100723"/>
              <a:gd name="connsiteY11" fmla="*/ 228307 h 1558978"/>
              <a:gd name="connsiteX12" fmla="*/ 15836 w 3100723"/>
              <a:gd name="connsiteY12" fmla="*/ 622395 h 1558978"/>
              <a:gd name="connsiteX13" fmla="*/ 0 w 3100723"/>
              <a:gd name="connsiteY13" fmla="*/ 779488 h 1558978"/>
              <a:gd name="connsiteX14" fmla="*/ 15836 w 3100723"/>
              <a:gd name="connsiteY14" fmla="*/ 936582 h 1558978"/>
              <a:gd name="connsiteX15" fmla="*/ 779489 w 3100723"/>
              <a:gd name="connsiteY15" fmla="*/ 1558977 h 1558978"/>
              <a:gd name="connsiteX16" fmla="*/ 2321233 w 3100723"/>
              <a:gd name="connsiteY16" fmla="*/ 1558978 h 1558978"/>
              <a:gd name="connsiteX17" fmla="*/ 3100722 w 3100723"/>
              <a:gd name="connsiteY17" fmla="*/ 779489 h 1558978"/>
              <a:gd name="connsiteX18" fmla="*/ 3100723 w 3100723"/>
              <a:gd name="connsiteY18" fmla="*/ 779489 h 1558978"/>
              <a:gd name="connsiteX19" fmla="*/ 2321234 w 3100723"/>
              <a:gd name="connsiteY19" fmla="*/ 0 h 1558978"/>
              <a:gd name="connsiteX20" fmla="*/ 779489 w 3100723"/>
              <a:gd name="connsiteY20" fmla="*/ 0 h 1558978"/>
              <a:gd name="connsiteX21" fmla="*/ 228307 w 3100723"/>
              <a:gd name="connsiteY21" fmla="*/ 228307 h 1558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100723" h="1558978">
                <a:moveTo>
                  <a:pt x="486951" y="463834"/>
                </a:moveTo>
                <a:cubicBezTo>
                  <a:pt x="567734" y="383050"/>
                  <a:pt x="679335" y="333085"/>
                  <a:pt x="802606" y="333085"/>
                </a:cubicBezTo>
                <a:lnTo>
                  <a:pt x="2298116" y="333085"/>
                </a:lnTo>
                <a:cubicBezTo>
                  <a:pt x="2544658" y="333085"/>
                  <a:pt x="2744519" y="532946"/>
                  <a:pt x="2744519" y="779488"/>
                </a:cubicBezTo>
                <a:cubicBezTo>
                  <a:pt x="2744519" y="1026030"/>
                  <a:pt x="2544658" y="1225891"/>
                  <a:pt x="2298116" y="1225891"/>
                </a:cubicBezTo>
                <a:lnTo>
                  <a:pt x="802606" y="1225891"/>
                </a:lnTo>
                <a:cubicBezTo>
                  <a:pt x="556064" y="1225891"/>
                  <a:pt x="356203" y="1026030"/>
                  <a:pt x="356203" y="779488"/>
                </a:cubicBezTo>
                <a:cubicBezTo>
                  <a:pt x="356203" y="656217"/>
                  <a:pt x="406168" y="544616"/>
                  <a:pt x="486951" y="463834"/>
                </a:cubicBezTo>
                <a:close/>
                <a:moveTo>
                  <a:pt x="0" y="779488"/>
                </a:moveTo>
                <a:lnTo>
                  <a:pt x="0" y="779489"/>
                </a:lnTo>
                <a:lnTo>
                  <a:pt x="0" y="779488"/>
                </a:lnTo>
                <a:close/>
                <a:moveTo>
                  <a:pt x="228307" y="228307"/>
                </a:moveTo>
                <a:cubicBezTo>
                  <a:pt x="122512" y="334102"/>
                  <a:pt x="46987" y="470166"/>
                  <a:pt x="15836" y="622395"/>
                </a:cubicBezTo>
                <a:lnTo>
                  <a:pt x="0" y="779488"/>
                </a:lnTo>
                <a:lnTo>
                  <a:pt x="15836" y="936582"/>
                </a:lnTo>
                <a:cubicBezTo>
                  <a:pt x="88521" y="1291782"/>
                  <a:pt x="402802" y="1558977"/>
                  <a:pt x="779489" y="1558977"/>
                </a:cubicBezTo>
                <a:lnTo>
                  <a:pt x="2321233" y="1558978"/>
                </a:lnTo>
                <a:cubicBezTo>
                  <a:pt x="2751733" y="1558978"/>
                  <a:pt x="3100722" y="1209989"/>
                  <a:pt x="3100722" y="779489"/>
                </a:cubicBezTo>
                <a:lnTo>
                  <a:pt x="3100723" y="779489"/>
                </a:lnTo>
                <a:cubicBezTo>
                  <a:pt x="3100723" y="348989"/>
                  <a:pt x="2751734" y="0"/>
                  <a:pt x="2321234" y="0"/>
                </a:cubicBezTo>
                <a:lnTo>
                  <a:pt x="779489" y="0"/>
                </a:lnTo>
                <a:cubicBezTo>
                  <a:pt x="564239" y="0"/>
                  <a:pt x="369367" y="87247"/>
                  <a:pt x="228307" y="228307"/>
                </a:cubicBezTo>
                <a:close/>
              </a:path>
            </a:pathLst>
          </a:custGeom>
          <a:solidFill>
            <a:srgbClr val="2883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cs typeface="+mn-ea"/>
              <a:sym typeface="+mn-lt"/>
            </a:endParaRPr>
          </a:p>
        </p:txBody>
      </p:sp>
      <p:sp>
        <p:nvSpPr>
          <p:cNvPr id="22" name="Rectangle: Rounded Corners 25"/>
          <p:cNvSpPr/>
          <p:nvPr/>
        </p:nvSpPr>
        <p:spPr>
          <a:xfrm rot="18900000" flipH="1">
            <a:off x="8728053" y="3395116"/>
            <a:ext cx="8285244" cy="881396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>
              <a:cs typeface="+mn-ea"/>
              <a:sym typeface="+mn-lt"/>
            </a:endParaRPr>
          </a:p>
        </p:txBody>
      </p:sp>
      <p:sp>
        <p:nvSpPr>
          <p:cNvPr id="23" name="Freeform: Shape 26"/>
          <p:cNvSpPr/>
          <p:nvPr/>
        </p:nvSpPr>
        <p:spPr>
          <a:xfrm rot="18900000" flipH="1">
            <a:off x="-3687423" y="6595097"/>
            <a:ext cx="6279749" cy="3157325"/>
          </a:xfrm>
          <a:custGeom>
            <a:avLst/>
            <a:gdLst>
              <a:gd name="connsiteX0" fmla="*/ 486951 w 3100723"/>
              <a:gd name="connsiteY0" fmla="*/ 463834 h 1558978"/>
              <a:gd name="connsiteX1" fmla="*/ 802606 w 3100723"/>
              <a:gd name="connsiteY1" fmla="*/ 333085 h 1558978"/>
              <a:gd name="connsiteX2" fmla="*/ 2298116 w 3100723"/>
              <a:gd name="connsiteY2" fmla="*/ 333085 h 1558978"/>
              <a:gd name="connsiteX3" fmla="*/ 2744519 w 3100723"/>
              <a:gd name="connsiteY3" fmla="*/ 779488 h 1558978"/>
              <a:gd name="connsiteX4" fmla="*/ 2298116 w 3100723"/>
              <a:gd name="connsiteY4" fmla="*/ 1225891 h 1558978"/>
              <a:gd name="connsiteX5" fmla="*/ 802606 w 3100723"/>
              <a:gd name="connsiteY5" fmla="*/ 1225891 h 1558978"/>
              <a:gd name="connsiteX6" fmla="*/ 356203 w 3100723"/>
              <a:gd name="connsiteY6" fmla="*/ 779488 h 1558978"/>
              <a:gd name="connsiteX7" fmla="*/ 486951 w 3100723"/>
              <a:gd name="connsiteY7" fmla="*/ 463834 h 1558978"/>
              <a:gd name="connsiteX8" fmla="*/ 0 w 3100723"/>
              <a:gd name="connsiteY8" fmla="*/ 779488 h 1558978"/>
              <a:gd name="connsiteX9" fmla="*/ 0 w 3100723"/>
              <a:gd name="connsiteY9" fmla="*/ 779489 h 1558978"/>
              <a:gd name="connsiteX10" fmla="*/ 0 w 3100723"/>
              <a:gd name="connsiteY10" fmla="*/ 779488 h 1558978"/>
              <a:gd name="connsiteX11" fmla="*/ 228307 w 3100723"/>
              <a:gd name="connsiteY11" fmla="*/ 228307 h 1558978"/>
              <a:gd name="connsiteX12" fmla="*/ 15836 w 3100723"/>
              <a:gd name="connsiteY12" fmla="*/ 622395 h 1558978"/>
              <a:gd name="connsiteX13" fmla="*/ 0 w 3100723"/>
              <a:gd name="connsiteY13" fmla="*/ 779488 h 1558978"/>
              <a:gd name="connsiteX14" fmla="*/ 15836 w 3100723"/>
              <a:gd name="connsiteY14" fmla="*/ 936582 h 1558978"/>
              <a:gd name="connsiteX15" fmla="*/ 779489 w 3100723"/>
              <a:gd name="connsiteY15" fmla="*/ 1558977 h 1558978"/>
              <a:gd name="connsiteX16" fmla="*/ 2321233 w 3100723"/>
              <a:gd name="connsiteY16" fmla="*/ 1558978 h 1558978"/>
              <a:gd name="connsiteX17" fmla="*/ 3100722 w 3100723"/>
              <a:gd name="connsiteY17" fmla="*/ 779489 h 1558978"/>
              <a:gd name="connsiteX18" fmla="*/ 3100723 w 3100723"/>
              <a:gd name="connsiteY18" fmla="*/ 779489 h 1558978"/>
              <a:gd name="connsiteX19" fmla="*/ 2321234 w 3100723"/>
              <a:gd name="connsiteY19" fmla="*/ 0 h 1558978"/>
              <a:gd name="connsiteX20" fmla="*/ 779489 w 3100723"/>
              <a:gd name="connsiteY20" fmla="*/ 0 h 1558978"/>
              <a:gd name="connsiteX21" fmla="*/ 228307 w 3100723"/>
              <a:gd name="connsiteY21" fmla="*/ 228307 h 1558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100723" h="1558978">
                <a:moveTo>
                  <a:pt x="486951" y="463834"/>
                </a:moveTo>
                <a:cubicBezTo>
                  <a:pt x="567734" y="383050"/>
                  <a:pt x="679335" y="333085"/>
                  <a:pt x="802606" y="333085"/>
                </a:cubicBezTo>
                <a:lnTo>
                  <a:pt x="2298116" y="333085"/>
                </a:lnTo>
                <a:cubicBezTo>
                  <a:pt x="2544658" y="333085"/>
                  <a:pt x="2744519" y="532946"/>
                  <a:pt x="2744519" y="779488"/>
                </a:cubicBezTo>
                <a:cubicBezTo>
                  <a:pt x="2744519" y="1026030"/>
                  <a:pt x="2544658" y="1225891"/>
                  <a:pt x="2298116" y="1225891"/>
                </a:cubicBezTo>
                <a:lnTo>
                  <a:pt x="802606" y="1225891"/>
                </a:lnTo>
                <a:cubicBezTo>
                  <a:pt x="556064" y="1225891"/>
                  <a:pt x="356203" y="1026030"/>
                  <a:pt x="356203" y="779488"/>
                </a:cubicBezTo>
                <a:cubicBezTo>
                  <a:pt x="356203" y="656217"/>
                  <a:pt x="406168" y="544616"/>
                  <a:pt x="486951" y="463834"/>
                </a:cubicBezTo>
                <a:close/>
                <a:moveTo>
                  <a:pt x="0" y="779488"/>
                </a:moveTo>
                <a:lnTo>
                  <a:pt x="0" y="779489"/>
                </a:lnTo>
                <a:lnTo>
                  <a:pt x="0" y="779488"/>
                </a:lnTo>
                <a:close/>
                <a:moveTo>
                  <a:pt x="228307" y="228307"/>
                </a:moveTo>
                <a:cubicBezTo>
                  <a:pt x="122512" y="334102"/>
                  <a:pt x="46987" y="470166"/>
                  <a:pt x="15836" y="622395"/>
                </a:cubicBezTo>
                <a:lnTo>
                  <a:pt x="0" y="779488"/>
                </a:lnTo>
                <a:lnTo>
                  <a:pt x="15836" y="936582"/>
                </a:lnTo>
                <a:cubicBezTo>
                  <a:pt x="88521" y="1291782"/>
                  <a:pt x="402802" y="1558977"/>
                  <a:pt x="779489" y="1558977"/>
                </a:cubicBezTo>
                <a:lnTo>
                  <a:pt x="2321233" y="1558978"/>
                </a:lnTo>
                <a:cubicBezTo>
                  <a:pt x="2751733" y="1558978"/>
                  <a:pt x="3100722" y="1209989"/>
                  <a:pt x="3100722" y="779489"/>
                </a:cubicBezTo>
                <a:lnTo>
                  <a:pt x="3100723" y="779489"/>
                </a:lnTo>
                <a:cubicBezTo>
                  <a:pt x="3100723" y="348989"/>
                  <a:pt x="2751734" y="0"/>
                  <a:pt x="2321234" y="0"/>
                </a:cubicBezTo>
                <a:lnTo>
                  <a:pt x="779489" y="0"/>
                </a:lnTo>
                <a:cubicBezTo>
                  <a:pt x="564239" y="0"/>
                  <a:pt x="369367" y="87247"/>
                  <a:pt x="228307" y="228307"/>
                </a:cubicBezTo>
                <a:close/>
              </a:path>
            </a:pathLst>
          </a:custGeom>
          <a:solidFill>
            <a:srgbClr val="2883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cs typeface="+mn-ea"/>
              <a:sym typeface="+mn-lt"/>
            </a:endParaRPr>
          </a:p>
        </p:txBody>
      </p:sp>
      <p:pic>
        <p:nvPicPr>
          <p:cNvPr id="15" name="图形 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19467" y="309490"/>
            <a:ext cx="3057110" cy="56173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-3556201" y="-3004845"/>
            <a:ext cx="21720256" cy="11638106"/>
            <a:chOff x="-3556201" y="-3004845"/>
            <a:chExt cx="21720256" cy="11638106"/>
          </a:xfrm>
        </p:grpSpPr>
        <p:sp>
          <p:nvSpPr>
            <p:cNvPr id="4" name="Rectangle: Rounded Corners 25"/>
            <p:cNvSpPr/>
            <p:nvPr/>
          </p:nvSpPr>
          <p:spPr>
            <a:xfrm rot="18900000" flipH="1">
              <a:off x="435860" y="7321294"/>
              <a:ext cx="6554870" cy="88139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>
                <a:cs typeface="+mn-ea"/>
                <a:sym typeface="+mn-lt"/>
              </a:endParaRPr>
            </a:p>
          </p:txBody>
        </p:sp>
        <p:sp>
          <p:nvSpPr>
            <p:cNvPr id="5" name="Rectangle: Rounded Corners 25"/>
            <p:cNvSpPr/>
            <p:nvPr/>
          </p:nvSpPr>
          <p:spPr>
            <a:xfrm rot="18900000" flipH="1">
              <a:off x="8914565" y="-1866880"/>
              <a:ext cx="6554870" cy="88139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>
                <a:cs typeface="+mn-ea"/>
                <a:sym typeface="+mn-lt"/>
              </a:endParaRPr>
            </a:p>
          </p:txBody>
        </p:sp>
        <p:sp>
          <p:nvSpPr>
            <p:cNvPr id="6" name="Rectangle: Rounded Corners 25"/>
            <p:cNvSpPr/>
            <p:nvPr/>
          </p:nvSpPr>
          <p:spPr>
            <a:xfrm rot="18900000" flipH="1">
              <a:off x="9878811" y="2540350"/>
              <a:ext cx="8285244" cy="88139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>
                <a:cs typeface="+mn-ea"/>
                <a:sym typeface="+mn-lt"/>
              </a:endParaRPr>
            </a:p>
          </p:txBody>
        </p:sp>
        <p:sp>
          <p:nvSpPr>
            <p:cNvPr id="7" name="Freeform: Shape 26"/>
            <p:cNvSpPr/>
            <p:nvPr/>
          </p:nvSpPr>
          <p:spPr>
            <a:xfrm rot="18900000" flipH="1">
              <a:off x="-3556201" y="5475936"/>
              <a:ext cx="6279749" cy="3157325"/>
            </a:xfrm>
            <a:custGeom>
              <a:avLst/>
              <a:gdLst>
                <a:gd name="connsiteX0" fmla="*/ 486951 w 3100723"/>
                <a:gd name="connsiteY0" fmla="*/ 463834 h 1558978"/>
                <a:gd name="connsiteX1" fmla="*/ 802606 w 3100723"/>
                <a:gd name="connsiteY1" fmla="*/ 333085 h 1558978"/>
                <a:gd name="connsiteX2" fmla="*/ 2298116 w 3100723"/>
                <a:gd name="connsiteY2" fmla="*/ 333085 h 1558978"/>
                <a:gd name="connsiteX3" fmla="*/ 2744519 w 3100723"/>
                <a:gd name="connsiteY3" fmla="*/ 779488 h 1558978"/>
                <a:gd name="connsiteX4" fmla="*/ 2298116 w 3100723"/>
                <a:gd name="connsiteY4" fmla="*/ 1225891 h 1558978"/>
                <a:gd name="connsiteX5" fmla="*/ 802606 w 3100723"/>
                <a:gd name="connsiteY5" fmla="*/ 1225891 h 1558978"/>
                <a:gd name="connsiteX6" fmla="*/ 356203 w 3100723"/>
                <a:gd name="connsiteY6" fmla="*/ 779488 h 1558978"/>
                <a:gd name="connsiteX7" fmla="*/ 486951 w 3100723"/>
                <a:gd name="connsiteY7" fmla="*/ 463834 h 1558978"/>
                <a:gd name="connsiteX8" fmla="*/ 0 w 3100723"/>
                <a:gd name="connsiteY8" fmla="*/ 779488 h 1558978"/>
                <a:gd name="connsiteX9" fmla="*/ 0 w 3100723"/>
                <a:gd name="connsiteY9" fmla="*/ 779489 h 1558978"/>
                <a:gd name="connsiteX10" fmla="*/ 0 w 3100723"/>
                <a:gd name="connsiteY10" fmla="*/ 779488 h 1558978"/>
                <a:gd name="connsiteX11" fmla="*/ 228307 w 3100723"/>
                <a:gd name="connsiteY11" fmla="*/ 228307 h 1558978"/>
                <a:gd name="connsiteX12" fmla="*/ 15836 w 3100723"/>
                <a:gd name="connsiteY12" fmla="*/ 622395 h 1558978"/>
                <a:gd name="connsiteX13" fmla="*/ 0 w 3100723"/>
                <a:gd name="connsiteY13" fmla="*/ 779488 h 1558978"/>
                <a:gd name="connsiteX14" fmla="*/ 15836 w 3100723"/>
                <a:gd name="connsiteY14" fmla="*/ 936582 h 1558978"/>
                <a:gd name="connsiteX15" fmla="*/ 779489 w 3100723"/>
                <a:gd name="connsiteY15" fmla="*/ 1558977 h 1558978"/>
                <a:gd name="connsiteX16" fmla="*/ 2321233 w 3100723"/>
                <a:gd name="connsiteY16" fmla="*/ 1558978 h 1558978"/>
                <a:gd name="connsiteX17" fmla="*/ 3100722 w 3100723"/>
                <a:gd name="connsiteY17" fmla="*/ 779489 h 1558978"/>
                <a:gd name="connsiteX18" fmla="*/ 3100723 w 3100723"/>
                <a:gd name="connsiteY18" fmla="*/ 779489 h 1558978"/>
                <a:gd name="connsiteX19" fmla="*/ 2321234 w 3100723"/>
                <a:gd name="connsiteY19" fmla="*/ 0 h 1558978"/>
                <a:gd name="connsiteX20" fmla="*/ 779489 w 3100723"/>
                <a:gd name="connsiteY20" fmla="*/ 0 h 1558978"/>
                <a:gd name="connsiteX21" fmla="*/ 228307 w 3100723"/>
                <a:gd name="connsiteY21" fmla="*/ 228307 h 1558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100723" h="1558978">
                  <a:moveTo>
                    <a:pt x="486951" y="463834"/>
                  </a:moveTo>
                  <a:cubicBezTo>
                    <a:pt x="567734" y="383050"/>
                    <a:pt x="679335" y="333085"/>
                    <a:pt x="802606" y="333085"/>
                  </a:cubicBezTo>
                  <a:lnTo>
                    <a:pt x="2298116" y="333085"/>
                  </a:lnTo>
                  <a:cubicBezTo>
                    <a:pt x="2544658" y="333085"/>
                    <a:pt x="2744519" y="532946"/>
                    <a:pt x="2744519" y="779488"/>
                  </a:cubicBezTo>
                  <a:cubicBezTo>
                    <a:pt x="2744519" y="1026030"/>
                    <a:pt x="2544658" y="1225891"/>
                    <a:pt x="2298116" y="1225891"/>
                  </a:cubicBezTo>
                  <a:lnTo>
                    <a:pt x="802606" y="1225891"/>
                  </a:lnTo>
                  <a:cubicBezTo>
                    <a:pt x="556064" y="1225891"/>
                    <a:pt x="356203" y="1026030"/>
                    <a:pt x="356203" y="779488"/>
                  </a:cubicBezTo>
                  <a:cubicBezTo>
                    <a:pt x="356203" y="656217"/>
                    <a:pt x="406168" y="544616"/>
                    <a:pt x="486951" y="463834"/>
                  </a:cubicBezTo>
                  <a:close/>
                  <a:moveTo>
                    <a:pt x="0" y="779488"/>
                  </a:moveTo>
                  <a:lnTo>
                    <a:pt x="0" y="779489"/>
                  </a:lnTo>
                  <a:lnTo>
                    <a:pt x="0" y="779488"/>
                  </a:lnTo>
                  <a:close/>
                  <a:moveTo>
                    <a:pt x="228307" y="228307"/>
                  </a:moveTo>
                  <a:cubicBezTo>
                    <a:pt x="122512" y="334102"/>
                    <a:pt x="46987" y="470166"/>
                    <a:pt x="15836" y="622395"/>
                  </a:cubicBezTo>
                  <a:lnTo>
                    <a:pt x="0" y="779488"/>
                  </a:lnTo>
                  <a:lnTo>
                    <a:pt x="15836" y="936582"/>
                  </a:lnTo>
                  <a:cubicBezTo>
                    <a:pt x="88521" y="1291782"/>
                    <a:pt x="402802" y="1558977"/>
                    <a:pt x="779489" y="1558977"/>
                  </a:cubicBezTo>
                  <a:lnTo>
                    <a:pt x="2321233" y="1558978"/>
                  </a:lnTo>
                  <a:cubicBezTo>
                    <a:pt x="2751733" y="1558978"/>
                    <a:pt x="3100722" y="1209989"/>
                    <a:pt x="3100722" y="779489"/>
                  </a:cubicBezTo>
                  <a:lnTo>
                    <a:pt x="3100723" y="779489"/>
                  </a:lnTo>
                  <a:cubicBezTo>
                    <a:pt x="3100723" y="348989"/>
                    <a:pt x="2751734" y="0"/>
                    <a:pt x="2321234" y="0"/>
                  </a:cubicBezTo>
                  <a:lnTo>
                    <a:pt x="779489" y="0"/>
                  </a:lnTo>
                  <a:cubicBezTo>
                    <a:pt x="564239" y="0"/>
                    <a:pt x="369367" y="87247"/>
                    <a:pt x="228307" y="228307"/>
                  </a:cubicBezTo>
                  <a:close/>
                </a:path>
              </a:pathLst>
            </a:custGeom>
            <a:solidFill>
              <a:srgbClr val="2883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cs typeface="+mn-ea"/>
                <a:sym typeface="+mn-lt"/>
              </a:endParaRPr>
            </a:p>
          </p:txBody>
        </p:sp>
        <p:sp>
          <p:nvSpPr>
            <p:cNvPr id="8" name="Freeform: Shape 26"/>
            <p:cNvSpPr/>
            <p:nvPr/>
          </p:nvSpPr>
          <p:spPr>
            <a:xfrm rot="18900000" flipH="1">
              <a:off x="-1494941" y="-3004845"/>
              <a:ext cx="6279749" cy="3157325"/>
            </a:xfrm>
            <a:custGeom>
              <a:avLst/>
              <a:gdLst>
                <a:gd name="connsiteX0" fmla="*/ 486951 w 3100723"/>
                <a:gd name="connsiteY0" fmla="*/ 463834 h 1558978"/>
                <a:gd name="connsiteX1" fmla="*/ 802606 w 3100723"/>
                <a:gd name="connsiteY1" fmla="*/ 333085 h 1558978"/>
                <a:gd name="connsiteX2" fmla="*/ 2298116 w 3100723"/>
                <a:gd name="connsiteY2" fmla="*/ 333085 h 1558978"/>
                <a:gd name="connsiteX3" fmla="*/ 2744519 w 3100723"/>
                <a:gd name="connsiteY3" fmla="*/ 779488 h 1558978"/>
                <a:gd name="connsiteX4" fmla="*/ 2298116 w 3100723"/>
                <a:gd name="connsiteY4" fmla="*/ 1225891 h 1558978"/>
                <a:gd name="connsiteX5" fmla="*/ 802606 w 3100723"/>
                <a:gd name="connsiteY5" fmla="*/ 1225891 h 1558978"/>
                <a:gd name="connsiteX6" fmla="*/ 356203 w 3100723"/>
                <a:gd name="connsiteY6" fmla="*/ 779488 h 1558978"/>
                <a:gd name="connsiteX7" fmla="*/ 486951 w 3100723"/>
                <a:gd name="connsiteY7" fmla="*/ 463834 h 1558978"/>
                <a:gd name="connsiteX8" fmla="*/ 0 w 3100723"/>
                <a:gd name="connsiteY8" fmla="*/ 779488 h 1558978"/>
                <a:gd name="connsiteX9" fmla="*/ 0 w 3100723"/>
                <a:gd name="connsiteY9" fmla="*/ 779489 h 1558978"/>
                <a:gd name="connsiteX10" fmla="*/ 0 w 3100723"/>
                <a:gd name="connsiteY10" fmla="*/ 779488 h 1558978"/>
                <a:gd name="connsiteX11" fmla="*/ 228307 w 3100723"/>
                <a:gd name="connsiteY11" fmla="*/ 228307 h 1558978"/>
                <a:gd name="connsiteX12" fmla="*/ 15836 w 3100723"/>
                <a:gd name="connsiteY12" fmla="*/ 622395 h 1558978"/>
                <a:gd name="connsiteX13" fmla="*/ 0 w 3100723"/>
                <a:gd name="connsiteY13" fmla="*/ 779488 h 1558978"/>
                <a:gd name="connsiteX14" fmla="*/ 15836 w 3100723"/>
                <a:gd name="connsiteY14" fmla="*/ 936582 h 1558978"/>
                <a:gd name="connsiteX15" fmla="*/ 779489 w 3100723"/>
                <a:gd name="connsiteY15" fmla="*/ 1558977 h 1558978"/>
                <a:gd name="connsiteX16" fmla="*/ 2321233 w 3100723"/>
                <a:gd name="connsiteY16" fmla="*/ 1558978 h 1558978"/>
                <a:gd name="connsiteX17" fmla="*/ 3100722 w 3100723"/>
                <a:gd name="connsiteY17" fmla="*/ 779489 h 1558978"/>
                <a:gd name="connsiteX18" fmla="*/ 3100723 w 3100723"/>
                <a:gd name="connsiteY18" fmla="*/ 779489 h 1558978"/>
                <a:gd name="connsiteX19" fmla="*/ 2321234 w 3100723"/>
                <a:gd name="connsiteY19" fmla="*/ 0 h 1558978"/>
                <a:gd name="connsiteX20" fmla="*/ 779489 w 3100723"/>
                <a:gd name="connsiteY20" fmla="*/ 0 h 1558978"/>
                <a:gd name="connsiteX21" fmla="*/ 228307 w 3100723"/>
                <a:gd name="connsiteY21" fmla="*/ 228307 h 1558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100723" h="1558978">
                  <a:moveTo>
                    <a:pt x="486951" y="463834"/>
                  </a:moveTo>
                  <a:cubicBezTo>
                    <a:pt x="567734" y="383050"/>
                    <a:pt x="679335" y="333085"/>
                    <a:pt x="802606" y="333085"/>
                  </a:cubicBezTo>
                  <a:lnTo>
                    <a:pt x="2298116" y="333085"/>
                  </a:lnTo>
                  <a:cubicBezTo>
                    <a:pt x="2544658" y="333085"/>
                    <a:pt x="2744519" y="532946"/>
                    <a:pt x="2744519" y="779488"/>
                  </a:cubicBezTo>
                  <a:cubicBezTo>
                    <a:pt x="2744519" y="1026030"/>
                    <a:pt x="2544658" y="1225891"/>
                    <a:pt x="2298116" y="1225891"/>
                  </a:cubicBezTo>
                  <a:lnTo>
                    <a:pt x="802606" y="1225891"/>
                  </a:lnTo>
                  <a:cubicBezTo>
                    <a:pt x="556064" y="1225891"/>
                    <a:pt x="356203" y="1026030"/>
                    <a:pt x="356203" y="779488"/>
                  </a:cubicBezTo>
                  <a:cubicBezTo>
                    <a:pt x="356203" y="656217"/>
                    <a:pt x="406168" y="544616"/>
                    <a:pt x="486951" y="463834"/>
                  </a:cubicBezTo>
                  <a:close/>
                  <a:moveTo>
                    <a:pt x="0" y="779488"/>
                  </a:moveTo>
                  <a:lnTo>
                    <a:pt x="0" y="779489"/>
                  </a:lnTo>
                  <a:lnTo>
                    <a:pt x="0" y="779488"/>
                  </a:lnTo>
                  <a:close/>
                  <a:moveTo>
                    <a:pt x="228307" y="228307"/>
                  </a:moveTo>
                  <a:cubicBezTo>
                    <a:pt x="122512" y="334102"/>
                    <a:pt x="46987" y="470166"/>
                    <a:pt x="15836" y="622395"/>
                  </a:cubicBezTo>
                  <a:lnTo>
                    <a:pt x="0" y="779488"/>
                  </a:lnTo>
                  <a:lnTo>
                    <a:pt x="15836" y="936582"/>
                  </a:lnTo>
                  <a:cubicBezTo>
                    <a:pt x="88521" y="1291782"/>
                    <a:pt x="402802" y="1558977"/>
                    <a:pt x="779489" y="1558977"/>
                  </a:cubicBezTo>
                  <a:lnTo>
                    <a:pt x="2321233" y="1558978"/>
                  </a:lnTo>
                  <a:cubicBezTo>
                    <a:pt x="2751733" y="1558978"/>
                    <a:pt x="3100722" y="1209989"/>
                    <a:pt x="3100722" y="779489"/>
                  </a:cubicBezTo>
                  <a:lnTo>
                    <a:pt x="3100723" y="779489"/>
                  </a:lnTo>
                  <a:cubicBezTo>
                    <a:pt x="3100723" y="348989"/>
                    <a:pt x="2751734" y="0"/>
                    <a:pt x="2321234" y="0"/>
                  </a:cubicBezTo>
                  <a:lnTo>
                    <a:pt x="779489" y="0"/>
                  </a:lnTo>
                  <a:cubicBezTo>
                    <a:pt x="564239" y="0"/>
                    <a:pt x="369367" y="87247"/>
                    <a:pt x="228307" y="228307"/>
                  </a:cubicBezTo>
                  <a:close/>
                </a:path>
              </a:pathLst>
            </a:custGeom>
            <a:solidFill>
              <a:srgbClr val="2883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cs typeface="+mn-ea"/>
                <a:sym typeface="+mn-lt"/>
              </a:endParaRPr>
            </a:p>
          </p:txBody>
        </p:sp>
        <p:sp>
          <p:nvSpPr>
            <p:cNvPr id="9" name="PA-文本框 6"/>
            <p:cNvSpPr txBox="1"/>
            <p:nvPr>
              <p:custDataLst>
                <p:tags r:id="rId1"/>
              </p:custDataLst>
            </p:nvPr>
          </p:nvSpPr>
          <p:spPr>
            <a:xfrm>
              <a:off x="913600" y="2170902"/>
              <a:ext cx="2268843" cy="19380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6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未来规划</a:t>
              </a:r>
              <a:endParaRPr lang="zh-CN" altLang="en-US" sz="6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sp>
        <p:nvSpPr>
          <p:cNvPr id="12" name="TextBox 9"/>
          <p:cNvSpPr txBox="1"/>
          <p:nvPr/>
        </p:nvSpPr>
        <p:spPr>
          <a:xfrm>
            <a:off x="3984958" y="1080886"/>
            <a:ext cx="7816215" cy="5517515"/>
          </a:xfrm>
          <a:prstGeom prst="rect">
            <a:avLst/>
          </a:prstGeom>
        </p:spPr>
        <p:txBody>
          <a:bodyPr wrap="square">
            <a:noAutofit/>
          </a:bodyPr>
          <a:lstStyle>
            <a:defPPr>
              <a:defRPr lang="zh-CN"/>
            </a:defPPr>
            <a:lvl1pPr defTabSz="457200">
              <a:lnSpc>
                <a:spcPct val="130000"/>
              </a:lnSpc>
              <a:defRPr sz="1200">
                <a:solidFill>
                  <a:schemeClr val="bg1">
                    <a:lumMod val="50000"/>
                  </a:schemeClr>
                </a:solidFill>
                <a:latin typeface="Source Han Sans CN Normal" panose="020B0400000000000000" pitchFamily="34" charset="-128"/>
                <a:ea typeface="Source Han Sans CN Normal" panose="020B0400000000000000" pitchFamily="34" charset="-128"/>
              </a:defRPr>
            </a:lvl1pPr>
          </a:lstStyle>
          <a:p>
            <a:pPr marL="342900" indent="-34290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ea typeface="+mn-ea"/>
                <a:cs typeface="+mn-ea"/>
                <a:sym typeface="+mn-lt"/>
              </a:rPr>
              <a:t>丰富、完善</a:t>
            </a:r>
            <a:r>
              <a:rPr lang="en-US" altLang="zh-CN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ea typeface="+mn-ea"/>
                <a:cs typeface="+mn-ea"/>
                <a:sym typeface="+mn-lt"/>
              </a:rPr>
              <a:t>BenchMark</a:t>
            </a: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ea typeface="+mn-ea"/>
                <a:cs typeface="+mn-ea"/>
                <a:sym typeface="+mn-lt"/>
              </a:rPr>
              <a:t>的问题</a:t>
            </a:r>
            <a:endParaRPr lang="zh-CN" altLang="en-US" sz="24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+mn-ea"/>
              <a:ea typeface="+mn-ea"/>
              <a:cs typeface="+mn-ea"/>
              <a:sym typeface="+mn-lt"/>
            </a:endParaRPr>
          </a:p>
          <a:p>
            <a:pPr marL="342900" indent="-34290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ea typeface="+mn-ea"/>
                <a:cs typeface="+mn-ea"/>
                <a:sym typeface="+mn-lt"/>
              </a:rPr>
              <a:t>完成整个</a:t>
            </a:r>
            <a:r>
              <a:rPr lang="en-US" altLang="zh-CN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ea typeface="+mn-ea"/>
                <a:cs typeface="+mn-ea"/>
                <a:sym typeface="+mn-lt"/>
              </a:rPr>
              <a:t>Scikit-Mobility</a:t>
            </a: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ea typeface="+mn-ea"/>
                <a:cs typeface="+mn-ea"/>
                <a:sym typeface="+mn-lt"/>
              </a:rPr>
              <a:t>库的功能封装</a:t>
            </a:r>
            <a:endParaRPr lang="zh-CN" altLang="en-US" sz="24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+mn-ea"/>
              <a:ea typeface="+mn-ea"/>
              <a:cs typeface="+mn-ea"/>
              <a:sym typeface="+mn-lt"/>
            </a:endParaRPr>
          </a:p>
          <a:p>
            <a:pPr marL="342900" indent="-34290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ea typeface="+mn-ea"/>
                <a:cs typeface="+mn-ea"/>
                <a:sym typeface="+mn-lt"/>
              </a:rPr>
              <a:t>强化</a:t>
            </a:r>
            <a:r>
              <a:rPr lang="en-US" altLang="zh-CN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ea typeface="+mn-ea"/>
                <a:cs typeface="+mn-ea"/>
                <a:sym typeface="+mn-lt"/>
              </a:rPr>
              <a:t>GPT</a:t>
            </a: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ea typeface="+mn-ea"/>
                <a:cs typeface="+mn-ea"/>
                <a:sym typeface="+mn-lt"/>
              </a:rPr>
              <a:t>对任务的语义理解，使之可以完成更高阶的语义任务</a:t>
            </a:r>
            <a:endParaRPr lang="zh-CN" altLang="en-US" sz="24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+mn-ea"/>
              <a:ea typeface="+mn-ea"/>
              <a:cs typeface="+mn-ea"/>
              <a:sym typeface="+mn-lt"/>
            </a:endParaRPr>
          </a:p>
          <a:p>
            <a:pPr marL="342900" indent="-34290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ea typeface="+mn-ea"/>
                <a:cs typeface="+mn-ea"/>
                <a:sym typeface="+mn-lt"/>
              </a:rPr>
              <a:t>设计用户交互界面</a:t>
            </a:r>
            <a:endParaRPr lang="en-US" altLang="zh-CN" sz="24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+mn-ea"/>
              <a:ea typeface="+mn-ea"/>
              <a:cs typeface="+mn-ea"/>
              <a:sym typeface="+mn-lt"/>
            </a:endParaRPr>
          </a:p>
          <a:p>
            <a:pPr marL="342900" indent="-34290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2400" dirty="0">
                <a:latin typeface="+mn-ea"/>
                <a:ea typeface="+mn-ea"/>
                <a:cs typeface="+mn-ea"/>
                <a:sym typeface="+mn-lt"/>
              </a:rPr>
              <a:t>考虑利用</a:t>
            </a:r>
            <a:r>
              <a:rPr lang="en-US" altLang="zh-CN" sz="2400" dirty="0">
                <a:latin typeface="+mn-ea"/>
                <a:ea typeface="+mn-ea"/>
                <a:cs typeface="+mn-ea"/>
                <a:sym typeface="+mn-lt"/>
              </a:rPr>
              <a:t>Vector Store</a:t>
            </a:r>
            <a:r>
              <a:rPr lang="zh-CN" altLang="en-US" sz="2400" dirty="0">
                <a:latin typeface="+mn-ea"/>
                <a:ea typeface="+mn-ea"/>
                <a:cs typeface="+mn-ea"/>
                <a:sym typeface="+mn-lt"/>
              </a:rPr>
              <a:t>等方式达成工具的高效</a:t>
            </a:r>
            <a:r>
              <a:rPr lang="en-US" altLang="zh-CN" sz="2400" dirty="0">
                <a:latin typeface="+mn-ea"/>
                <a:ea typeface="+mn-ea"/>
                <a:cs typeface="+mn-ea"/>
                <a:sym typeface="+mn-lt"/>
              </a:rPr>
              <a:t>Retrieval</a:t>
            </a:r>
            <a:endParaRPr lang="zh-CN" altLang="en-US" sz="24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+mn-ea"/>
              <a:ea typeface="+mn-ea"/>
              <a:cs typeface="+mn-ea"/>
              <a:sym typeface="+mn-lt"/>
            </a:endParaRPr>
          </a:p>
          <a:p>
            <a:pPr marL="342900" indent="-34290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2400" dirty="0">
                <a:latin typeface="+mn-ea"/>
                <a:ea typeface="+mn-ea"/>
                <a:cs typeface="+mn-ea"/>
                <a:sym typeface="+mn-lt"/>
              </a:rPr>
              <a:t>扩展轨迹分析功能，加入</a:t>
            </a:r>
            <a:r>
              <a:rPr lang="en-US" altLang="zh-CN" sz="2400" dirty="0">
                <a:latin typeface="+mn-ea"/>
                <a:ea typeface="+mn-ea"/>
                <a:cs typeface="+mn-ea"/>
                <a:sym typeface="+mn-lt"/>
              </a:rPr>
              <a:t>GeoPandas</a:t>
            </a:r>
            <a:r>
              <a:rPr lang="zh-CN" altLang="en-US" sz="2400" dirty="0">
                <a:latin typeface="+mn-ea"/>
                <a:ea typeface="+mn-ea"/>
                <a:cs typeface="+mn-ea"/>
                <a:sym typeface="+mn-lt"/>
              </a:rPr>
              <a:t>、</a:t>
            </a:r>
            <a:r>
              <a:rPr lang="en-US" altLang="zh-CN" sz="2400" dirty="0">
                <a:latin typeface="+mn-ea"/>
                <a:ea typeface="+mn-ea"/>
                <a:cs typeface="+mn-ea"/>
                <a:sym typeface="+mn-lt"/>
              </a:rPr>
              <a:t>MovingPandas</a:t>
            </a:r>
            <a:r>
              <a:rPr lang="zh-CN" altLang="en-US" sz="2400" dirty="0">
                <a:latin typeface="+mn-ea"/>
                <a:ea typeface="+mn-ea"/>
                <a:cs typeface="+mn-ea"/>
                <a:sym typeface="+mn-lt"/>
              </a:rPr>
              <a:t>等库的支持</a:t>
            </a:r>
            <a:endParaRPr lang="zh-CN" altLang="en-US" sz="2400" dirty="0">
              <a:latin typeface="+mn-ea"/>
              <a:ea typeface="+mn-ea"/>
              <a:cs typeface="+mn-ea"/>
              <a:sym typeface="+mn-lt"/>
            </a:endParaRPr>
          </a:p>
          <a:p>
            <a:pPr marL="342900" indent="-34290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US" altLang="zh-CN" sz="2400" dirty="0">
                <a:latin typeface="+mn-ea"/>
                <a:ea typeface="+mn-ea"/>
                <a:cs typeface="+mn-ea"/>
                <a:sym typeface="+mn-lt"/>
              </a:rPr>
              <a:t>............</a:t>
            </a:r>
            <a:endParaRPr lang="en-US" altLang="zh-CN" sz="2400" dirty="0">
              <a:latin typeface="+mn-ea"/>
              <a:ea typeface="+mn-ea"/>
              <a:cs typeface="+mn-ea"/>
              <a:sym typeface="+mn-lt"/>
            </a:endParaRPr>
          </a:p>
        </p:txBody>
      </p:sp>
      <p:sp>
        <p:nvSpPr>
          <p:cNvPr id="13" name="PA-圆角矩形 1"/>
          <p:cNvSpPr/>
          <p:nvPr>
            <p:custDataLst>
              <p:tags r:id="rId2"/>
            </p:custDataLst>
          </p:nvPr>
        </p:nvSpPr>
        <p:spPr>
          <a:xfrm rot="5400000">
            <a:off x="2771528" y="3062816"/>
            <a:ext cx="1610096" cy="154193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15" name="图形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467" y="309490"/>
            <a:ext cx="3057110" cy="56173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/>
          <p:cNvGrpSpPr/>
          <p:nvPr/>
        </p:nvGrpSpPr>
        <p:grpSpPr>
          <a:xfrm>
            <a:off x="-3966084" y="-3004845"/>
            <a:ext cx="22130139" cy="11278161"/>
            <a:chOff x="-3966084" y="-3004845"/>
            <a:chExt cx="22130139" cy="11278161"/>
          </a:xfrm>
        </p:grpSpPr>
        <p:sp>
          <p:nvSpPr>
            <p:cNvPr id="30" name="Rectangle: Rounded Corners 25"/>
            <p:cNvSpPr/>
            <p:nvPr/>
          </p:nvSpPr>
          <p:spPr>
            <a:xfrm rot="18900000" flipH="1">
              <a:off x="-3966084" y="7391920"/>
              <a:ext cx="6554870" cy="88139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>
                <a:cs typeface="+mn-ea"/>
                <a:sym typeface="+mn-lt"/>
              </a:endParaRPr>
            </a:p>
          </p:txBody>
        </p:sp>
        <p:sp>
          <p:nvSpPr>
            <p:cNvPr id="31" name="Rectangle: Rounded Corners 25"/>
            <p:cNvSpPr/>
            <p:nvPr/>
          </p:nvSpPr>
          <p:spPr>
            <a:xfrm rot="18900000" flipH="1">
              <a:off x="8914565" y="-1866880"/>
              <a:ext cx="6554870" cy="88139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>
                <a:cs typeface="+mn-ea"/>
                <a:sym typeface="+mn-lt"/>
              </a:endParaRPr>
            </a:p>
          </p:txBody>
        </p:sp>
        <p:sp>
          <p:nvSpPr>
            <p:cNvPr id="32" name="Rectangle: Rounded Corners 25"/>
            <p:cNvSpPr/>
            <p:nvPr/>
          </p:nvSpPr>
          <p:spPr>
            <a:xfrm rot="18900000" flipH="1">
              <a:off x="9878811" y="2540350"/>
              <a:ext cx="8285244" cy="88139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>
                <a:cs typeface="+mn-ea"/>
                <a:sym typeface="+mn-lt"/>
              </a:endParaRPr>
            </a:p>
          </p:txBody>
        </p:sp>
        <p:sp>
          <p:nvSpPr>
            <p:cNvPr id="34" name="Freeform: Shape 26"/>
            <p:cNvSpPr/>
            <p:nvPr/>
          </p:nvSpPr>
          <p:spPr>
            <a:xfrm rot="18900000" flipH="1">
              <a:off x="-1494941" y="-3004845"/>
              <a:ext cx="6279749" cy="3157325"/>
            </a:xfrm>
            <a:custGeom>
              <a:avLst/>
              <a:gdLst>
                <a:gd name="connsiteX0" fmla="*/ 486951 w 3100723"/>
                <a:gd name="connsiteY0" fmla="*/ 463834 h 1558978"/>
                <a:gd name="connsiteX1" fmla="*/ 802606 w 3100723"/>
                <a:gd name="connsiteY1" fmla="*/ 333085 h 1558978"/>
                <a:gd name="connsiteX2" fmla="*/ 2298116 w 3100723"/>
                <a:gd name="connsiteY2" fmla="*/ 333085 h 1558978"/>
                <a:gd name="connsiteX3" fmla="*/ 2744519 w 3100723"/>
                <a:gd name="connsiteY3" fmla="*/ 779488 h 1558978"/>
                <a:gd name="connsiteX4" fmla="*/ 2298116 w 3100723"/>
                <a:gd name="connsiteY4" fmla="*/ 1225891 h 1558978"/>
                <a:gd name="connsiteX5" fmla="*/ 802606 w 3100723"/>
                <a:gd name="connsiteY5" fmla="*/ 1225891 h 1558978"/>
                <a:gd name="connsiteX6" fmla="*/ 356203 w 3100723"/>
                <a:gd name="connsiteY6" fmla="*/ 779488 h 1558978"/>
                <a:gd name="connsiteX7" fmla="*/ 486951 w 3100723"/>
                <a:gd name="connsiteY7" fmla="*/ 463834 h 1558978"/>
                <a:gd name="connsiteX8" fmla="*/ 0 w 3100723"/>
                <a:gd name="connsiteY8" fmla="*/ 779488 h 1558978"/>
                <a:gd name="connsiteX9" fmla="*/ 0 w 3100723"/>
                <a:gd name="connsiteY9" fmla="*/ 779489 h 1558978"/>
                <a:gd name="connsiteX10" fmla="*/ 0 w 3100723"/>
                <a:gd name="connsiteY10" fmla="*/ 779488 h 1558978"/>
                <a:gd name="connsiteX11" fmla="*/ 228307 w 3100723"/>
                <a:gd name="connsiteY11" fmla="*/ 228307 h 1558978"/>
                <a:gd name="connsiteX12" fmla="*/ 15836 w 3100723"/>
                <a:gd name="connsiteY12" fmla="*/ 622395 h 1558978"/>
                <a:gd name="connsiteX13" fmla="*/ 0 w 3100723"/>
                <a:gd name="connsiteY13" fmla="*/ 779488 h 1558978"/>
                <a:gd name="connsiteX14" fmla="*/ 15836 w 3100723"/>
                <a:gd name="connsiteY14" fmla="*/ 936582 h 1558978"/>
                <a:gd name="connsiteX15" fmla="*/ 779489 w 3100723"/>
                <a:gd name="connsiteY15" fmla="*/ 1558977 h 1558978"/>
                <a:gd name="connsiteX16" fmla="*/ 2321233 w 3100723"/>
                <a:gd name="connsiteY16" fmla="*/ 1558978 h 1558978"/>
                <a:gd name="connsiteX17" fmla="*/ 3100722 w 3100723"/>
                <a:gd name="connsiteY17" fmla="*/ 779489 h 1558978"/>
                <a:gd name="connsiteX18" fmla="*/ 3100723 w 3100723"/>
                <a:gd name="connsiteY18" fmla="*/ 779489 h 1558978"/>
                <a:gd name="connsiteX19" fmla="*/ 2321234 w 3100723"/>
                <a:gd name="connsiteY19" fmla="*/ 0 h 1558978"/>
                <a:gd name="connsiteX20" fmla="*/ 779489 w 3100723"/>
                <a:gd name="connsiteY20" fmla="*/ 0 h 1558978"/>
                <a:gd name="connsiteX21" fmla="*/ 228307 w 3100723"/>
                <a:gd name="connsiteY21" fmla="*/ 228307 h 1558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100723" h="1558978">
                  <a:moveTo>
                    <a:pt x="486951" y="463834"/>
                  </a:moveTo>
                  <a:cubicBezTo>
                    <a:pt x="567734" y="383050"/>
                    <a:pt x="679335" y="333085"/>
                    <a:pt x="802606" y="333085"/>
                  </a:cubicBezTo>
                  <a:lnTo>
                    <a:pt x="2298116" y="333085"/>
                  </a:lnTo>
                  <a:cubicBezTo>
                    <a:pt x="2544658" y="333085"/>
                    <a:pt x="2744519" y="532946"/>
                    <a:pt x="2744519" y="779488"/>
                  </a:cubicBezTo>
                  <a:cubicBezTo>
                    <a:pt x="2744519" y="1026030"/>
                    <a:pt x="2544658" y="1225891"/>
                    <a:pt x="2298116" y="1225891"/>
                  </a:cubicBezTo>
                  <a:lnTo>
                    <a:pt x="802606" y="1225891"/>
                  </a:lnTo>
                  <a:cubicBezTo>
                    <a:pt x="556064" y="1225891"/>
                    <a:pt x="356203" y="1026030"/>
                    <a:pt x="356203" y="779488"/>
                  </a:cubicBezTo>
                  <a:cubicBezTo>
                    <a:pt x="356203" y="656217"/>
                    <a:pt x="406168" y="544616"/>
                    <a:pt x="486951" y="463834"/>
                  </a:cubicBezTo>
                  <a:close/>
                  <a:moveTo>
                    <a:pt x="0" y="779488"/>
                  </a:moveTo>
                  <a:lnTo>
                    <a:pt x="0" y="779489"/>
                  </a:lnTo>
                  <a:lnTo>
                    <a:pt x="0" y="779488"/>
                  </a:lnTo>
                  <a:close/>
                  <a:moveTo>
                    <a:pt x="228307" y="228307"/>
                  </a:moveTo>
                  <a:cubicBezTo>
                    <a:pt x="122512" y="334102"/>
                    <a:pt x="46987" y="470166"/>
                    <a:pt x="15836" y="622395"/>
                  </a:cubicBezTo>
                  <a:lnTo>
                    <a:pt x="0" y="779488"/>
                  </a:lnTo>
                  <a:lnTo>
                    <a:pt x="15836" y="936582"/>
                  </a:lnTo>
                  <a:cubicBezTo>
                    <a:pt x="88521" y="1291782"/>
                    <a:pt x="402802" y="1558977"/>
                    <a:pt x="779489" y="1558977"/>
                  </a:cubicBezTo>
                  <a:lnTo>
                    <a:pt x="2321233" y="1558978"/>
                  </a:lnTo>
                  <a:cubicBezTo>
                    <a:pt x="2751733" y="1558978"/>
                    <a:pt x="3100722" y="1209989"/>
                    <a:pt x="3100722" y="779489"/>
                  </a:cubicBezTo>
                  <a:lnTo>
                    <a:pt x="3100723" y="779489"/>
                  </a:lnTo>
                  <a:cubicBezTo>
                    <a:pt x="3100723" y="348989"/>
                    <a:pt x="2751734" y="0"/>
                    <a:pt x="2321234" y="0"/>
                  </a:cubicBezTo>
                  <a:lnTo>
                    <a:pt x="779489" y="0"/>
                  </a:lnTo>
                  <a:cubicBezTo>
                    <a:pt x="564239" y="0"/>
                    <a:pt x="369367" y="87247"/>
                    <a:pt x="228307" y="228307"/>
                  </a:cubicBezTo>
                  <a:close/>
                </a:path>
              </a:pathLst>
            </a:custGeom>
            <a:solidFill>
              <a:srgbClr val="2883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cs typeface="+mn-ea"/>
                <a:sym typeface="+mn-lt"/>
              </a:endParaRPr>
            </a:p>
          </p:txBody>
        </p:sp>
        <p:sp>
          <p:nvSpPr>
            <p:cNvPr id="35" name="PA-文本框 6"/>
            <p:cNvSpPr txBox="1"/>
            <p:nvPr>
              <p:custDataLst>
                <p:tags r:id="rId1"/>
              </p:custDataLst>
            </p:nvPr>
          </p:nvSpPr>
          <p:spPr>
            <a:xfrm>
              <a:off x="4718968" y="676364"/>
              <a:ext cx="2646747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4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进度安排</a:t>
              </a:r>
              <a:endParaRPr lang="zh-CN" altLang="en-US" sz="4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pic>
        <p:nvPicPr>
          <p:cNvPr id="36" name="图形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467" y="309490"/>
            <a:ext cx="3057110" cy="56173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45895"/>
            <a:ext cx="12192000" cy="500316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: Rounded Corners 25"/>
          <p:cNvSpPr/>
          <p:nvPr/>
        </p:nvSpPr>
        <p:spPr>
          <a:xfrm rot="18900000" flipH="1">
            <a:off x="1105053" y="7511190"/>
            <a:ext cx="6554870" cy="881396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>
              <a:cs typeface="+mn-ea"/>
              <a:sym typeface="+mn-lt"/>
            </a:endParaRPr>
          </a:p>
        </p:txBody>
      </p:sp>
      <p:sp>
        <p:nvSpPr>
          <p:cNvPr id="2" name="PA-文本框 6"/>
          <p:cNvSpPr txBox="1"/>
          <p:nvPr>
            <p:custDataLst>
              <p:tags r:id="rId1"/>
            </p:custDataLst>
          </p:nvPr>
        </p:nvSpPr>
        <p:spPr>
          <a:xfrm>
            <a:off x="5730975" y="2321003"/>
            <a:ext cx="6478709" cy="4338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800" b="1">
                <a:solidFill>
                  <a:schemeClr val="tx1">
                    <a:lumMod val="85000"/>
                    <a:lumOff val="15000"/>
                    <a:alpha val="4000"/>
                  </a:schemeClr>
                </a:solidFill>
                <a:cs typeface="+mn-ea"/>
                <a:sym typeface="+mn-lt"/>
              </a:rPr>
              <a:t>PART</a:t>
            </a:r>
            <a:r>
              <a:rPr lang="zh-CN" altLang="en-US" sz="13800" b="1">
                <a:solidFill>
                  <a:schemeClr val="tx1">
                    <a:lumMod val="85000"/>
                    <a:lumOff val="15000"/>
                    <a:alpha val="4000"/>
                  </a:schemeClr>
                </a:solidFill>
                <a:cs typeface="+mn-ea"/>
                <a:sym typeface="+mn-lt"/>
              </a:rPr>
              <a:t> </a:t>
            </a:r>
            <a:r>
              <a:rPr lang="en-US" altLang="zh-CN" sz="13800" b="1">
                <a:solidFill>
                  <a:schemeClr val="tx1">
                    <a:lumMod val="85000"/>
                    <a:lumOff val="15000"/>
                    <a:alpha val="4000"/>
                  </a:schemeClr>
                </a:solidFill>
                <a:cs typeface="+mn-ea"/>
                <a:sym typeface="+mn-lt"/>
              </a:rPr>
              <a:t>1</a:t>
            </a:r>
            <a:endParaRPr lang="en-US" altLang="zh-CN" sz="13800" b="1" dirty="0">
              <a:solidFill>
                <a:schemeClr val="tx1">
                  <a:lumMod val="85000"/>
                  <a:lumOff val="15000"/>
                  <a:alpha val="4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3" name="PA-组合 8"/>
          <p:cNvGrpSpPr/>
          <p:nvPr>
            <p:custDataLst>
              <p:tags r:id="rId2"/>
            </p:custDataLst>
          </p:nvPr>
        </p:nvGrpSpPr>
        <p:grpSpPr>
          <a:xfrm>
            <a:off x="6866475" y="2734936"/>
            <a:ext cx="4207708" cy="1280696"/>
            <a:chOff x="3038192" y="2388267"/>
            <a:chExt cx="4207708" cy="1280696"/>
          </a:xfrm>
        </p:grpSpPr>
        <p:sp>
          <p:nvSpPr>
            <p:cNvPr id="4" name="PA-文本框 6"/>
            <p:cNvSpPr txBox="1"/>
            <p:nvPr>
              <p:custDataLst>
                <p:tags r:id="rId3"/>
              </p:custDataLst>
            </p:nvPr>
          </p:nvSpPr>
          <p:spPr>
            <a:xfrm>
              <a:off x="3038192" y="2388267"/>
              <a:ext cx="3466512" cy="7683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项目介绍</a:t>
              </a:r>
              <a:endParaRPr lang="zh-CN" altLang="en-US" sz="4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5" name="PA-文本框 9"/>
            <p:cNvSpPr txBox="1"/>
            <p:nvPr>
              <p:custDataLst>
                <p:tags r:id="rId4"/>
              </p:custDataLst>
            </p:nvPr>
          </p:nvSpPr>
          <p:spPr>
            <a:xfrm>
              <a:off x="3038192" y="3177473"/>
              <a:ext cx="4207708" cy="491490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 defTabSz="457200">
                <a:lnSpc>
                  <a:spcPct val="130000"/>
                </a:lnSpc>
                <a:defRPr sz="1200">
                  <a:solidFill>
                    <a:schemeClr val="bg1">
                      <a:lumMod val="50000"/>
                    </a:schemeClr>
                  </a:solidFill>
                  <a:latin typeface="Source Han Sans CN Normal" panose="020B0400000000000000" pitchFamily="34" charset="-128"/>
                  <a:ea typeface="Source Han Sans CN Normal" panose="020B0400000000000000" pitchFamily="34" charset="-128"/>
                </a:defRPr>
              </a:lvl1pPr>
            </a:lstStyle>
            <a:p>
              <a:r>
                <a:rPr lang="en-US" altLang="zh-CN" sz="2000" dirty="0">
                  <a:solidFill>
                    <a:schemeClr val="bg1">
                      <a:lumMod val="50000"/>
                    </a:schemeClr>
                  </a:solidFill>
                  <a:latin typeface="+mn-lt"/>
                  <a:ea typeface="+mn-ea"/>
                  <a:cs typeface="+mn-ea"/>
                  <a:sym typeface="+mn-lt"/>
                </a:rPr>
                <a:t>Introduction</a:t>
              </a:r>
              <a:endParaRPr lang="en-US" altLang="zh-CN" sz="200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6" name="PA-组合 4"/>
          <p:cNvGrpSpPr/>
          <p:nvPr>
            <p:custDataLst>
              <p:tags r:id="rId5"/>
            </p:custDataLst>
          </p:nvPr>
        </p:nvGrpSpPr>
        <p:grpSpPr>
          <a:xfrm>
            <a:off x="793215" y="2059913"/>
            <a:ext cx="4937760" cy="2738173"/>
            <a:chOff x="2942706" y="3557847"/>
            <a:chExt cx="4937760" cy="2738173"/>
          </a:xfrm>
        </p:grpSpPr>
        <p:sp>
          <p:nvSpPr>
            <p:cNvPr id="7" name="PA-圆角矩形 1"/>
            <p:cNvSpPr/>
            <p:nvPr>
              <p:custDataLst>
                <p:tags r:id="rId6"/>
              </p:custDataLst>
            </p:nvPr>
          </p:nvSpPr>
          <p:spPr>
            <a:xfrm>
              <a:off x="2942706" y="3557847"/>
              <a:ext cx="4937760" cy="2738173"/>
            </a:xfrm>
            <a:prstGeom prst="roundRect">
              <a:avLst>
                <a:gd name="adj" fmla="val 6999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" name="PA-任意多边形 9"/>
            <p:cNvSpPr>
              <a:spLocks noEditPoints="1"/>
            </p:cNvSpPr>
            <p:nvPr>
              <p:custDataLst>
                <p:tags r:id="rId7"/>
              </p:custDataLst>
            </p:nvPr>
          </p:nvSpPr>
          <p:spPr bwMode="auto">
            <a:xfrm>
              <a:off x="3391370" y="3914195"/>
              <a:ext cx="631990" cy="637351"/>
            </a:xfrm>
            <a:custGeom>
              <a:avLst/>
              <a:gdLst>
                <a:gd name="T0" fmla="*/ 518 w 695"/>
                <a:gd name="T1" fmla="*/ 531 h 696"/>
                <a:gd name="T2" fmla="*/ 529 w 695"/>
                <a:gd name="T3" fmla="*/ 404 h 696"/>
                <a:gd name="T4" fmla="*/ 695 w 695"/>
                <a:gd name="T5" fmla="*/ 1 h 696"/>
                <a:gd name="T6" fmla="*/ 695 w 695"/>
                <a:gd name="T7" fmla="*/ 0 h 696"/>
                <a:gd name="T8" fmla="*/ 695 w 695"/>
                <a:gd name="T9" fmla="*/ 0 h 696"/>
                <a:gd name="T10" fmla="*/ 695 w 695"/>
                <a:gd name="T11" fmla="*/ 0 h 696"/>
                <a:gd name="T12" fmla="*/ 695 w 695"/>
                <a:gd name="T13" fmla="*/ 0 h 696"/>
                <a:gd name="T14" fmla="*/ 292 w 695"/>
                <a:gd name="T15" fmla="*/ 166 h 696"/>
                <a:gd name="T16" fmla="*/ 165 w 695"/>
                <a:gd name="T17" fmla="*/ 178 h 696"/>
                <a:gd name="T18" fmla="*/ 10 w 695"/>
                <a:gd name="T19" fmla="*/ 338 h 696"/>
                <a:gd name="T20" fmla="*/ 56 w 695"/>
                <a:gd name="T21" fmla="*/ 384 h 696"/>
                <a:gd name="T22" fmla="*/ 157 w 695"/>
                <a:gd name="T23" fmla="*/ 387 h 696"/>
                <a:gd name="T24" fmla="*/ 171 w 695"/>
                <a:gd name="T25" fmla="*/ 419 h 696"/>
                <a:gd name="T26" fmla="*/ 200 w 695"/>
                <a:gd name="T27" fmla="*/ 495 h 696"/>
                <a:gd name="T28" fmla="*/ 200 w 695"/>
                <a:gd name="T29" fmla="*/ 495 h 696"/>
                <a:gd name="T30" fmla="*/ 200 w 695"/>
                <a:gd name="T31" fmla="*/ 496 h 696"/>
                <a:gd name="T32" fmla="*/ 200 w 695"/>
                <a:gd name="T33" fmla="*/ 496 h 696"/>
                <a:gd name="T34" fmla="*/ 200 w 695"/>
                <a:gd name="T35" fmla="*/ 496 h 696"/>
                <a:gd name="T36" fmla="*/ 276 w 695"/>
                <a:gd name="T37" fmla="*/ 525 h 696"/>
                <a:gd name="T38" fmla="*/ 309 w 695"/>
                <a:gd name="T39" fmla="*/ 538 h 696"/>
                <a:gd name="T40" fmla="*/ 312 w 695"/>
                <a:gd name="T41" fmla="*/ 640 h 696"/>
                <a:gd name="T42" fmla="*/ 358 w 695"/>
                <a:gd name="T43" fmla="*/ 686 h 696"/>
                <a:gd name="T44" fmla="*/ 518 w 695"/>
                <a:gd name="T45" fmla="*/ 531 h 696"/>
                <a:gd name="T46" fmla="*/ 405 w 695"/>
                <a:gd name="T47" fmla="*/ 291 h 696"/>
                <a:gd name="T48" fmla="*/ 405 w 695"/>
                <a:gd name="T49" fmla="*/ 178 h 696"/>
                <a:gd name="T50" fmla="*/ 518 w 695"/>
                <a:gd name="T51" fmla="*/ 178 h 696"/>
                <a:gd name="T52" fmla="*/ 518 w 695"/>
                <a:gd name="T53" fmla="*/ 291 h 696"/>
                <a:gd name="T54" fmla="*/ 405 w 695"/>
                <a:gd name="T55" fmla="*/ 291 h 696"/>
                <a:gd name="T56" fmla="*/ 219 w 695"/>
                <a:gd name="T57" fmla="*/ 559 h 696"/>
                <a:gd name="T58" fmla="*/ 163 w 695"/>
                <a:gd name="T59" fmla="*/ 532 h 696"/>
                <a:gd name="T60" fmla="*/ 136 w 695"/>
                <a:gd name="T61" fmla="*/ 476 h 696"/>
                <a:gd name="T62" fmla="*/ 105 w 695"/>
                <a:gd name="T63" fmla="*/ 445 h 696"/>
                <a:gd name="T64" fmla="*/ 42 w 695"/>
                <a:gd name="T65" fmla="*/ 515 h 696"/>
                <a:gd name="T66" fmla="*/ 78 w 695"/>
                <a:gd name="T67" fmla="*/ 537 h 696"/>
                <a:gd name="T68" fmla="*/ 67 w 695"/>
                <a:gd name="T69" fmla="*/ 605 h 696"/>
                <a:gd name="T70" fmla="*/ 64 w 695"/>
                <a:gd name="T71" fmla="*/ 631 h 696"/>
                <a:gd name="T72" fmla="*/ 90 w 695"/>
                <a:gd name="T73" fmla="*/ 628 h 696"/>
                <a:gd name="T74" fmla="*/ 158 w 695"/>
                <a:gd name="T75" fmla="*/ 616 h 696"/>
                <a:gd name="T76" fmla="*/ 179 w 695"/>
                <a:gd name="T77" fmla="*/ 653 h 696"/>
                <a:gd name="T78" fmla="*/ 249 w 695"/>
                <a:gd name="T79" fmla="*/ 589 h 696"/>
                <a:gd name="T80" fmla="*/ 219 w 695"/>
                <a:gd name="T81" fmla="*/ 559 h 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695" h="696">
                  <a:moveTo>
                    <a:pt x="518" y="531"/>
                  </a:moveTo>
                  <a:cubicBezTo>
                    <a:pt x="524" y="508"/>
                    <a:pt x="534" y="499"/>
                    <a:pt x="529" y="404"/>
                  </a:cubicBezTo>
                  <a:cubicBezTo>
                    <a:pt x="694" y="241"/>
                    <a:pt x="695" y="15"/>
                    <a:pt x="695" y="1"/>
                  </a:cubicBezTo>
                  <a:cubicBezTo>
                    <a:pt x="695" y="1"/>
                    <a:pt x="695" y="0"/>
                    <a:pt x="695" y="0"/>
                  </a:cubicBezTo>
                  <a:cubicBezTo>
                    <a:pt x="695" y="0"/>
                    <a:pt x="695" y="0"/>
                    <a:pt x="695" y="0"/>
                  </a:cubicBezTo>
                  <a:cubicBezTo>
                    <a:pt x="695" y="0"/>
                    <a:pt x="695" y="0"/>
                    <a:pt x="695" y="0"/>
                  </a:cubicBezTo>
                  <a:cubicBezTo>
                    <a:pt x="695" y="0"/>
                    <a:pt x="695" y="0"/>
                    <a:pt x="695" y="0"/>
                  </a:cubicBezTo>
                  <a:cubicBezTo>
                    <a:pt x="681" y="0"/>
                    <a:pt x="455" y="2"/>
                    <a:pt x="292" y="166"/>
                  </a:cubicBezTo>
                  <a:cubicBezTo>
                    <a:pt x="196" y="161"/>
                    <a:pt x="187" y="171"/>
                    <a:pt x="165" y="178"/>
                  </a:cubicBezTo>
                  <a:cubicBezTo>
                    <a:pt x="123" y="189"/>
                    <a:pt x="20" y="299"/>
                    <a:pt x="10" y="338"/>
                  </a:cubicBezTo>
                  <a:cubicBezTo>
                    <a:pt x="0" y="376"/>
                    <a:pt x="41" y="382"/>
                    <a:pt x="56" y="384"/>
                  </a:cubicBezTo>
                  <a:cubicBezTo>
                    <a:pt x="70" y="385"/>
                    <a:pt x="150" y="376"/>
                    <a:pt x="157" y="387"/>
                  </a:cubicBezTo>
                  <a:cubicBezTo>
                    <a:pt x="157" y="387"/>
                    <a:pt x="170" y="396"/>
                    <a:pt x="171" y="419"/>
                  </a:cubicBezTo>
                  <a:cubicBezTo>
                    <a:pt x="171" y="442"/>
                    <a:pt x="183" y="475"/>
                    <a:pt x="200" y="495"/>
                  </a:cubicBezTo>
                  <a:cubicBezTo>
                    <a:pt x="200" y="495"/>
                    <a:pt x="200" y="495"/>
                    <a:pt x="200" y="495"/>
                  </a:cubicBezTo>
                  <a:cubicBezTo>
                    <a:pt x="200" y="495"/>
                    <a:pt x="200" y="495"/>
                    <a:pt x="200" y="496"/>
                  </a:cubicBezTo>
                  <a:cubicBezTo>
                    <a:pt x="200" y="496"/>
                    <a:pt x="200" y="496"/>
                    <a:pt x="200" y="496"/>
                  </a:cubicBezTo>
                  <a:cubicBezTo>
                    <a:pt x="200" y="496"/>
                    <a:pt x="200" y="496"/>
                    <a:pt x="200" y="496"/>
                  </a:cubicBezTo>
                  <a:cubicBezTo>
                    <a:pt x="221" y="513"/>
                    <a:pt x="253" y="524"/>
                    <a:pt x="276" y="525"/>
                  </a:cubicBezTo>
                  <a:cubicBezTo>
                    <a:pt x="300" y="526"/>
                    <a:pt x="309" y="538"/>
                    <a:pt x="309" y="538"/>
                  </a:cubicBezTo>
                  <a:cubicBezTo>
                    <a:pt x="319" y="545"/>
                    <a:pt x="311" y="625"/>
                    <a:pt x="312" y="640"/>
                  </a:cubicBezTo>
                  <a:cubicBezTo>
                    <a:pt x="313" y="655"/>
                    <a:pt x="319" y="696"/>
                    <a:pt x="358" y="686"/>
                  </a:cubicBezTo>
                  <a:cubicBezTo>
                    <a:pt x="396" y="676"/>
                    <a:pt x="506" y="573"/>
                    <a:pt x="518" y="531"/>
                  </a:cubicBezTo>
                  <a:close/>
                  <a:moveTo>
                    <a:pt x="405" y="291"/>
                  </a:moveTo>
                  <a:cubicBezTo>
                    <a:pt x="373" y="260"/>
                    <a:pt x="373" y="209"/>
                    <a:pt x="405" y="178"/>
                  </a:cubicBezTo>
                  <a:cubicBezTo>
                    <a:pt x="436" y="147"/>
                    <a:pt x="486" y="147"/>
                    <a:pt x="518" y="178"/>
                  </a:cubicBezTo>
                  <a:cubicBezTo>
                    <a:pt x="549" y="209"/>
                    <a:pt x="549" y="260"/>
                    <a:pt x="518" y="291"/>
                  </a:cubicBezTo>
                  <a:cubicBezTo>
                    <a:pt x="486" y="322"/>
                    <a:pt x="436" y="322"/>
                    <a:pt x="405" y="291"/>
                  </a:cubicBezTo>
                  <a:close/>
                  <a:moveTo>
                    <a:pt x="219" y="559"/>
                  </a:moveTo>
                  <a:cubicBezTo>
                    <a:pt x="194" y="556"/>
                    <a:pt x="176" y="545"/>
                    <a:pt x="163" y="532"/>
                  </a:cubicBezTo>
                  <a:cubicBezTo>
                    <a:pt x="150" y="519"/>
                    <a:pt x="139" y="501"/>
                    <a:pt x="136" y="476"/>
                  </a:cubicBezTo>
                  <a:cubicBezTo>
                    <a:pt x="132" y="454"/>
                    <a:pt x="119" y="444"/>
                    <a:pt x="105" y="445"/>
                  </a:cubicBezTo>
                  <a:cubicBezTo>
                    <a:pt x="91" y="447"/>
                    <a:pt x="45" y="498"/>
                    <a:pt x="42" y="515"/>
                  </a:cubicBezTo>
                  <a:cubicBezTo>
                    <a:pt x="39" y="533"/>
                    <a:pt x="65" y="525"/>
                    <a:pt x="78" y="537"/>
                  </a:cubicBezTo>
                  <a:cubicBezTo>
                    <a:pt x="92" y="549"/>
                    <a:pt x="77" y="585"/>
                    <a:pt x="67" y="605"/>
                  </a:cubicBezTo>
                  <a:cubicBezTo>
                    <a:pt x="62" y="615"/>
                    <a:pt x="59" y="625"/>
                    <a:pt x="64" y="631"/>
                  </a:cubicBezTo>
                  <a:cubicBezTo>
                    <a:pt x="69" y="636"/>
                    <a:pt x="80" y="633"/>
                    <a:pt x="90" y="628"/>
                  </a:cubicBezTo>
                  <a:cubicBezTo>
                    <a:pt x="109" y="618"/>
                    <a:pt x="146" y="603"/>
                    <a:pt x="158" y="616"/>
                  </a:cubicBezTo>
                  <a:cubicBezTo>
                    <a:pt x="170" y="630"/>
                    <a:pt x="162" y="656"/>
                    <a:pt x="179" y="653"/>
                  </a:cubicBezTo>
                  <a:cubicBezTo>
                    <a:pt x="197" y="650"/>
                    <a:pt x="248" y="603"/>
                    <a:pt x="249" y="589"/>
                  </a:cubicBezTo>
                  <a:cubicBezTo>
                    <a:pt x="251" y="575"/>
                    <a:pt x="241" y="563"/>
                    <a:pt x="219" y="559"/>
                  </a:cubicBezTo>
                  <a:close/>
                </a:path>
              </a:pathLst>
            </a:custGeom>
            <a:solidFill>
              <a:schemeClr val="bg1">
                <a:alpha val="6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PA-文本框 23"/>
            <p:cNvSpPr txBox="1"/>
            <p:nvPr>
              <p:custDataLst>
                <p:tags r:id="rId8"/>
              </p:custDataLst>
            </p:nvPr>
          </p:nvSpPr>
          <p:spPr>
            <a:xfrm>
              <a:off x="3344925" y="5268885"/>
              <a:ext cx="3187054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400">
                  <a:solidFill>
                    <a:schemeClr val="bg1"/>
                  </a:solidFill>
                  <a:cs typeface="+mn-ea"/>
                  <a:sym typeface="+mn-lt"/>
                </a:rPr>
                <a:t>PART</a:t>
              </a:r>
              <a:endParaRPr lang="zh-CN" altLang="en-US" sz="440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0" name="PA-组合 5"/>
          <p:cNvGrpSpPr/>
          <p:nvPr>
            <p:custDataLst>
              <p:tags r:id="rId9"/>
            </p:custDataLst>
          </p:nvPr>
        </p:nvGrpSpPr>
        <p:grpSpPr>
          <a:xfrm>
            <a:off x="5005002" y="1631509"/>
            <a:ext cx="856808" cy="856808"/>
            <a:chOff x="7177741" y="3129443"/>
            <a:chExt cx="856808" cy="856808"/>
          </a:xfrm>
        </p:grpSpPr>
        <p:sp>
          <p:nvSpPr>
            <p:cNvPr id="11" name="PA-椭圆 3"/>
            <p:cNvSpPr/>
            <p:nvPr>
              <p:custDataLst>
                <p:tags r:id="rId10"/>
              </p:custDataLst>
            </p:nvPr>
          </p:nvSpPr>
          <p:spPr>
            <a:xfrm rot="9900000">
              <a:off x="7177741" y="3129443"/>
              <a:ext cx="856808" cy="85680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" name="PA-任意多边形 5"/>
            <p:cNvSpPr/>
            <p:nvPr>
              <p:custDataLst>
                <p:tags r:id="rId11"/>
              </p:custDataLst>
            </p:nvPr>
          </p:nvSpPr>
          <p:spPr bwMode="auto">
            <a:xfrm rot="5400000">
              <a:off x="7540920" y="3467899"/>
              <a:ext cx="130450" cy="232018"/>
            </a:xfrm>
            <a:custGeom>
              <a:avLst/>
              <a:gdLst>
                <a:gd name="T0" fmla="*/ 456 w 456"/>
                <a:gd name="T1" fmla="*/ 403 h 808"/>
                <a:gd name="T2" fmla="*/ 65 w 456"/>
                <a:gd name="T3" fmla="*/ 793 h 808"/>
                <a:gd name="T4" fmla="*/ 14 w 456"/>
                <a:gd name="T5" fmla="*/ 793 h 808"/>
                <a:gd name="T6" fmla="*/ 14 w 456"/>
                <a:gd name="T7" fmla="*/ 741 h 808"/>
                <a:gd name="T8" fmla="*/ 353 w 456"/>
                <a:gd name="T9" fmla="*/ 403 h 808"/>
                <a:gd name="T10" fmla="*/ 14 w 456"/>
                <a:gd name="T11" fmla="*/ 67 h 808"/>
                <a:gd name="T12" fmla="*/ 14 w 456"/>
                <a:gd name="T13" fmla="*/ 15 h 808"/>
                <a:gd name="T14" fmla="*/ 65 w 456"/>
                <a:gd name="T15" fmla="*/ 14 h 808"/>
                <a:gd name="T16" fmla="*/ 65 w 456"/>
                <a:gd name="T17" fmla="*/ 15 h 808"/>
                <a:gd name="T18" fmla="*/ 456 w 456"/>
                <a:gd name="T19" fmla="*/ 403 h 8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56" h="808">
                  <a:moveTo>
                    <a:pt x="456" y="403"/>
                  </a:moveTo>
                  <a:cubicBezTo>
                    <a:pt x="65" y="793"/>
                    <a:pt x="65" y="793"/>
                    <a:pt x="65" y="793"/>
                  </a:cubicBezTo>
                  <a:cubicBezTo>
                    <a:pt x="51" y="808"/>
                    <a:pt x="28" y="807"/>
                    <a:pt x="14" y="793"/>
                  </a:cubicBezTo>
                  <a:cubicBezTo>
                    <a:pt x="0" y="779"/>
                    <a:pt x="0" y="756"/>
                    <a:pt x="14" y="741"/>
                  </a:cubicBezTo>
                  <a:cubicBezTo>
                    <a:pt x="353" y="403"/>
                    <a:pt x="353" y="403"/>
                    <a:pt x="353" y="403"/>
                  </a:cubicBezTo>
                  <a:cubicBezTo>
                    <a:pt x="14" y="67"/>
                    <a:pt x="14" y="67"/>
                    <a:pt x="14" y="67"/>
                  </a:cubicBezTo>
                  <a:cubicBezTo>
                    <a:pt x="0" y="53"/>
                    <a:pt x="0" y="29"/>
                    <a:pt x="14" y="15"/>
                  </a:cubicBezTo>
                  <a:cubicBezTo>
                    <a:pt x="28" y="1"/>
                    <a:pt x="51" y="0"/>
                    <a:pt x="65" y="14"/>
                  </a:cubicBezTo>
                  <a:cubicBezTo>
                    <a:pt x="65" y="14"/>
                    <a:pt x="65" y="14"/>
                    <a:pt x="65" y="15"/>
                  </a:cubicBezTo>
                  <a:lnTo>
                    <a:pt x="456" y="403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3" name="PA-文本框 6"/>
          <p:cNvSpPr txBox="1"/>
          <p:nvPr>
            <p:custDataLst>
              <p:tags r:id="rId12"/>
            </p:custDataLst>
          </p:nvPr>
        </p:nvSpPr>
        <p:spPr>
          <a:xfrm>
            <a:off x="3918421" y="3172194"/>
            <a:ext cx="1699544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600" dirty="0">
                <a:solidFill>
                  <a:schemeClr val="bg1"/>
                </a:solidFill>
                <a:cs typeface="+mn-ea"/>
                <a:sym typeface="+mn-lt"/>
              </a:rPr>
              <a:t>01</a:t>
            </a:r>
            <a:endParaRPr lang="en-US" sz="9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9" name="Rectangle: Rounded Corners 25"/>
          <p:cNvSpPr/>
          <p:nvPr/>
        </p:nvSpPr>
        <p:spPr>
          <a:xfrm rot="18900000" flipH="1">
            <a:off x="1047599" y="-1509073"/>
            <a:ext cx="6554870" cy="881396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>
              <a:cs typeface="+mn-ea"/>
              <a:sym typeface="+mn-lt"/>
            </a:endParaRPr>
          </a:p>
        </p:txBody>
      </p:sp>
      <p:sp>
        <p:nvSpPr>
          <p:cNvPr id="20" name="Freeform: Shape 26"/>
          <p:cNvSpPr/>
          <p:nvPr/>
        </p:nvSpPr>
        <p:spPr>
          <a:xfrm rot="18900000" flipH="1">
            <a:off x="7528861" y="-2247977"/>
            <a:ext cx="6279749" cy="3157325"/>
          </a:xfrm>
          <a:custGeom>
            <a:avLst/>
            <a:gdLst>
              <a:gd name="connsiteX0" fmla="*/ 486951 w 3100723"/>
              <a:gd name="connsiteY0" fmla="*/ 463834 h 1558978"/>
              <a:gd name="connsiteX1" fmla="*/ 802606 w 3100723"/>
              <a:gd name="connsiteY1" fmla="*/ 333085 h 1558978"/>
              <a:gd name="connsiteX2" fmla="*/ 2298116 w 3100723"/>
              <a:gd name="connsiteY2" fmla="*/ 333085 h 1558978"/>
              <a:gd name="connsiteX3" fmla="*/ 2744519 w 3100723"/>
              <a:gd name="connsiteY3" fmla="*/ 779488 h 1558978"/>
              <a:gd name="connsiteX4" fmla="*/ 2298116 w 3100723"/>
              <a:gd name="connsiteY4" fmla="*/ 1225891 h 1558978"/>
              <a:gd name="connsiteX5" fmla="*/ 802606 w 3100723"/>
              <a:gd name="connsiteY5" fmla="*/ 1225891 h 1558978"/>
              <a:gd name="connsiteX6" fmla="*/ 356203 w 3100723"/>
              <a:gd name="connsiteY6" fmla="*/ 779488 h 1558978"/>
              <a:gd name="connsiteX7" fmla="*/ 486951 w 3100723"/>
              <a:gd name="connsiteY7" fmla="*/ 463834 h 1558978"/>
              <a:gd name="connsiteX8" fmla="*/ 0 w 3100723"/>
              <a:gd name="connsiteY8" fmla="*/ 779488 h 1558978"/>
              <a:gd name="connsiteX9" fmla="*/ 0 w 3100723"/>
              <a:gd name="connsiteY9" fmla="*/ 779489 h 1558978"/>
              <a:gd name="connsiteX10" fmla="*/ 0 w 3100723"/>
              <a:gd name="connsiteY10" fmla="*/ 779488 h 1558978"/>
              <a:gd name="connsiteX11" fmla="*/ 228307 w 3100723"/>
              <a:gd name="connsiteY11" fmla="*/ 228307 h 1558978"/>
              <a:gd name="connsiteX12" fmla="*/ 15836 w 3100723"/>
              <a:gd name="connsiteY12" fmla="*/ 622395 h 1558978"/>
              <a:gd name="connsiteX13" fmla="*/ 0 w 3100723"/>
              <a:gd name="connsiteY13" fmla="*/ 779488 h 1558978"/>
              <a:gd name="connsiteX14" fmla="*/ 15836 w 3100723"/>
              <a:gd name="connsiteY14" fmla="*/ 936582 h 1558978"/>
              <a:gd name="connsiteX15" fmla="*/ 779489 w 3100723"/>
              <a:gd name="connsiteY15" fmla="*/ 1558977 h 1558978"/>
              <a:gd name="connsiteX16" fmla="*/ 2321233 w 3100723"/>
              <a:gd name="connsiteY16" fmla="*/ 1558978 h 1558978"/>
              <a:gd name="connsiteX17" fmla="*/ 3100722 w 3100723"/>
              <a:gd name="connsiteY17" fmla="*/ 779489 h 1558978"/>
              <a:gd name="connsiteX18" fmla="*/ 3100723 w 3100723"/>
              <a:gd name="connsiteY18" fmla="*/ 779489 h 1558978"/>
              <a:gd name="connsiteX19" fmla="*/ 2321234 w 3100723"/>
              <a:gd name="connsiteY19" fmla="*/ 0 h 1558978"/>
              <a:gd name="connsiteX20" fmla="*/ 779489 w 3100723"/>
              <a:gd name="connsiteY20" fmla="*/ 0 h 1558978"/>
              <a:gd name="connsiteX21" fmla="*/ 228307 w 3100723"/>
              <a:gd name="connsiteY21" fmla="*/ 228307 h 1558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100723" h="1558978">
                <a:moveTo>
                  <a:pt x="486951" y="463834"/>
                </a:moveTo>
                <a:cubicBezTo>
                  <a:pt x="567734" y="383050"/>
                  <a:pt x="679335" y="333085"/>
                  <a:pt x="802606" y="333085"/>
                </a:cubicBezTo>
                <a:lnTo>
                  <a:pt x="2298116" y="333085"/>
                </a:lnTo>
                <a:cubicBezTo>
                  <a:pt x="2544658" y="333085"/>
                  <a:pt x="2744519" y="532946"/>
                  <a:pt x="2744519" y="779488"/>
                </a:cubicBezTo>
                <a:cubicBezTo>
                  <a:pt x="2744519" y="1026030"/>
                  <a:pt x="2544658" y="1225891"/>
                  <a:pt x="2298116" y="1225891"/>
                </a:cubicBezTo>
                <a:lnTo>
                  <a:pt x="802606" y="1225891"/>
                </a:lnTo>
                <a:cubicBezTo>
                  <a:pt x="556064" y="1225891"/>
                  <a:pt x="356203" y="1026030"/>
                  <a:pt x="356203" y="779488"/>
                </a:cubicBezTo>
                <a:cubicBezTo>
                  <a:pt x="356203" y="656217"/>
                  <a:pt x="406168" y="544616"/>
                  <a:pt x="486951" y="463834"/>
                </a:cubicBezTo>
                <a:close/>
                <a:moveTo>
                  <a:pt x="0" y="779488"/>
                </a:moveTo>
                <a:lnTo>
                  <a:pt x="0" y="779489"/>
                </a:lnTo>
                <a:lnTo>
                  <a:pt x="0" y="779488"/>
                </a:lnTo>
                <a:close/>
                <a:moveTo>
                  <a:pt x="228307" y="228307"/>
                </a:moveTo>
                <a:cubicBezTo>
                  <a:pt x="122512" y="334102"/>
                  <a:pt x="46987" y="470166"/>
                  <a:pt x="15836" y="622395"/>
                </a:cubicBezTo>
                <a:lnTo>
                  <a:pt x="0" y="779488"/>
                </a:lnTo>
                <a:lnTo>
                  <a:pt x="15836" y="936582"/>
                </a:lnTo>
                <a:cubicBezTo>
                  <a:pt x="88521" y="1291782"/>
                  <a:pt x="402802" y="1558977"/>
                  <a:pt x="779489" y="1558977"/>
                </a:cubicBezTo>
                <a:lnTo>
                  <a:pt x="2321233" y="1558978"/>
                </a:lnTo>
                <a:cubicBezTo>
                  <a:pt x="2751733" y="1558978"/>
                  <a:pt x="3100722" y="1209989"/>
                  <a:pt x="3100722" y="779489"/>
                </a:cubicBezTo>
                <a:lnTo>
                  <a:pt x="3100723" y="779489"/>
                </a:lnTo>
                <a:cubicBezTo>
                  <a:pt x="3100723" y="348989"/>
                  <a:pt x="2751734" y="0"/>
                  <a:pt x="2321234" y="0"/>
                </a:cubicBezTo>
                <a:lnTo>
                  <a:pt x="779489" y="0"/>
                </a:lnTo>
                <a:cubicBezTo>
                  <a:pt x="564239" y="0"/>
                  <a:pt x="369367" y="87247"/>
                  <a:pt x="228307" y="228307"/>
                </a:cubicBezTo>
                <a:close/>
              </a:path>
            </a:pathLst>
          </a:custGeom>
          <a:solidFill>
            <a:srgbClr val="2883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cs typeface="+mn-ea"/>
              <a:sym typeface="+mn-lt"/>
            </a:endParaRPr>
          </a:p>
        </p:txBody>
      </p:sp>
      <p:sp>
        <p:nvSpPr>
          <p:cNvPr id="22" name="Rectangle: Rounded Corners 25"/>
          <p:cNvSpPr/>
          <p:nvPr/>
        </p:nvSpPr>
        <p:spPr>
          <a:xfrm rot="18900000" flipH="1">
            <a:off x="8728053" y="3395116"/>
            <a:ext cx="8285244" cy="881396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>
              <a:cs typeface="+mn-ea"/>
              <a:sym typeface="+mn-lt"/>
            </a:endParaRPr>
          </a:p>
        </p:txBody>
      </p:sp>
      <p:sp>
        <p:nvSpPr>
          <p:cNvPr id="23" name="Freeform: Shape 26"/>
          <p:cNvSpPr/>
          <p:nvPr/>
        </p:nvSpPr>
        <p:spPr>
          <a:xfrm rot="18900000" flipH="1">
            <a:off x="-3687423" y="6595097"/>
            <a:ext cx="6279749" cy="3157325"/>
          </a:xfrm>
          <a:custGeom>
            <a:avLst/>
            <a:gdLst>
              <a:gd name="connsiteX0" fmla="*/ 486951 w 3100723"/>
              <a:gd name="connsiteY0" fmla="*/ 463834 h 1558978"/>
              <a:gd name="connsiteX1" fmla="*/ 802606 w 3100723"/>
              <a:gd name="connsiteY1" fmla="*/ 333085 h 1558978"/>
              <a:gd name="connsiteX2" fmla="*/ 2298116 w 3100723"/>
              <a:gd name="connsiteY2" fmla="*/ 333085 h 1558978"/>
              <a:gd name="connsiteX3" fmla="*/ 2744519 w 3100723"/>
              <a:gd name="connsiteY3" fmla="*/ 779488 h 1558978"/>
              <a:gd name="connsiteX4" fmla="*/ 2298116 w 3100723"/>
              <a:gd name="connsiteY4" fmla="*/ 1225891 h 1558978"/>
              <a:gd name="connsiteX5" fmla="*/ 802606 w 3100723"/>
              <a:gd name="connsiteY5" fmla="*/ 1225891 h 1558978"/>
              <a:gd name="connsiteX6" fmla="*/ 356203 w 3100723"/>
              <a:gd name="connsiteY6" fmla="*/ 779488 h 1558978"/>
              <a:gd name="connsiteX7" fmla="*/ 486951 w 3100723"/>
              <a:gd name="connsiteY7" fmla="*/ 463834 h 1558978"/>
              <a:gd name="connsiteX8" fmla="*/ 0 w 3100723"/>
              <a:gd name="connsiteY8" fmla="*/ 779488 h 1558978"/>
              <a:gd name="connsiteX9" fmla="*/ 0 w 3100723"/>
              <a:gd name="connsiteY9" fmla="*/ 779489 h 1558978"/>
              <a:gd name="connsiteX10" fmla="*/ 0 w 3100723"/>
              <a:gd name="connsiteY10" fmla="*/ 779488 h 1558978"/>
              <a:gd name="connsiteX11" fmla="*/ 228307 w 3100723"/>
              <a:gd name="connsiteY11" fmla="*/ 228307 h 1558978"/>
              <a:gd name="connsiteX12" fmla="*/ 15836 w 3100723"/>
              <a:gd name="connsiteY12" fmla="*/ 622395 h 1558978"/>
              <a:gd name="connsiteX13" fmla="*/ 0 w 3100723"/>
              <a:gd name="connsiteY13" fmla="*/ 779488 h 1558978"/>
              <a:gd name="connsiteX14" fmla="*/ 15836 w 3100723"/>
              <a:gd name="connsiteY14" fmla="*/ 936582 h 1558978"/>
              <a:gd name="connsiteX15" fmla="*/ 779489 w 3100723"/>
              <a:gd name="connsiteY15" fmla="*/ 1558977 h 1558978"/>
              <a:gd name="connsiteX16" fmla="*/ 2321233 w 3100723"/>
              <a:gd name="connsiteY16" fmla="*/ 1558978 h 1558978"/>
              <a:gd name="connsiteX17" fmla="*/ 3100722 w 3100723"/>
              <a:gd name="connsiteY17" fmla="*/ 779489 h 1558978"/>
              <a:gd name="connsiteX18" fmla="*/ 3100723 w 3100723"/>
              <a:gd name="connsiteY18" fmla="*/ 779489 h 1558978"/>
              <a:gd name="connsiteX19" fmla="*/ 2321234 w 3100723"/>
              <a:gd name="connsiteY19" fmla="*/ 0 h 1558978"/>
              <a:gd name="connsiteX20" fmla="*/ 779489 w 3100723"/>
              <a:gd name="connsiteY20" fmla="*/ 0 h 1558978"/>
              <a:gd name="connsiteX21" fmla="*/ 228307 w 3100723"/>
              <a:gd name="connsiteY21" fmla="*/ 228307 h 1558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100723" h="1558978">
                <a:moveTo>
                  <a:pt x="486951" y="463834"/>
                </a:moveTo>
                <a:cubicBezTo>
                  <a:pt x="567734" y="383050"/>
                  <a:pt x="679335" y="333085"/>
                  <a:pt x="802606" y="333085"/>
                </a:cubicBezTo>
                <a:lnTo>
                  <a:pt x="2298116" y="333085"/>
                </a:lnTo>
                <a:cubicBezTo>
                  <a:pt x="2544658" y="333085"/>
                  <a:pt x="2744519" y="532946"/>
                  <a:pt x="2744519" y="779488"/>
                </a:cubicBezTo>
                <a:cubicBezTo>
                  <a:pt x="2744519" y="1026030"/>
                  <a:pt x="2544658" y="1225891"/>
                  <a:pt x="2298116" y="1225891"/>
                </a:cubicBezTo>
                <a:lnTo>
                  <a:pt x="802606" y="1225891"/>
                </a:lnTo>
                <a:cubicBezTo>
                  <a:pt x="556064" y="1225891"/>
                  <a:pt x="356203" y="1026030"/>
                  <a:pt x="356203" y="779488"/>
                </a:cubicBezTo>
                <a:cubicBezTo>
                  <a:pt x="356203" y="656217"/>
                  <a:pt x="406168" y="544616"/>
                  <a:pt x="486951" y="463834"/>
                </a:cubicBezTo>
                <a:close/>
                <a:moveTo>
                  <a:pt x="0" y="779488"/>
                </a:moveTo>
                <a:lnTo>
                  <a:pt x="0" y="779489"/>
                </a:lnTo>
                <a:lnTo>
                  <a:pt x="0" y="779488"/>
                </a:lnTo>
                <a:close/>
                <a:moveTo>
                  <a:pt x="228307" y="228307"/>
                </a:moveTo>
                <a:cubicBezTo>
                  <a:pt x="122512" y="334102"/>
                  <a:pt x="46987" y="470166"/>
                  <a:pt x="15836" y="622395"/>
                </a:cubicBezTo>
                <a:lnTo>
                  <a:pt x="0" y="779488"/>
                </a:lnTo>
                <a:lnTo>
                  <a:pt x="15836" y="936582"/>
                </a:lnTo>
                <a:cubicBezTo>
                  <a:pt x="88521" y="1291782"/>
                  <a:pt x="402802" y="1558977"/>
                  <a:pt x="779489" y="1558977"/>
                </a:cubicBezTo>
                <a:lnTo>
                  <a:pt x="2321233" y="1558978"/>
                </a:lnTo>
                <a:cubicBezTo>
                  <a:pt x="2751733" y="1558978"/>
                  <a:pt x="3100722" y="1209989"/>
                  <a:pt x="3100722" y="779489"/>
                </a:cubicBezTo>
                <a:lnTo>
                  <a:pt x="3100723" y="779489"/>
                </a:lnTo>
                <a:cubicBezTo>
                  <a:pt x="3100723" y="348989"/>
                  <a:pt x="2751734" y="0"/>
                  <a:pt x="2321234" y="0"/>
                </a:cubicBezTo>
                <a:lnTo>
                  <a:pt x="779489" y="0"/>
                </a:lnTo>
                <a:cubicBezTo>
                  <a:pt x="564239" y="0"/>
                  <a:pt x="369367" y="87247"/>
                  <a:pt x="228307" y="228307"/>
                </a:cubicBezTo>
                <a:close/>
              </a:path>
            </a:pathLst>
          </a:custGeom>
          <a:solidFill>
            <a:srgbClr val="2883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cs typeface="+mn-ea"/>
              <a:sym typeface="+mn-lt"/>
            </a:endParaRPr>
          </a:p>
        </p:txBody>
      </p:sp>
      <p:pic>
        <p:nvPicPr>
          <p:cNvPr id="15" name="图形 3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19467" y="309490"/>
            <a:ext cx="3057110" cy="56173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 flipH="1">
            <a:off x="0" y="0"/>
            <a:ext cx="12192000" cy="1127760"/>
          </a:xfrm>
          <a:prstGeom prst="rect">
            <a:avLst/>
          </a:prstGeom>
          <a:solidFill>
            <a:srgbClr val="2883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013929" y="309490"/>
            <a:ext cx="471262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b="1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参考资料和文献</a:t>
            </a:r>
            <a:endParaRPr lang="zh-CN" altLang="en-US" sz="4400" b="1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3" name="图形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9467" y="309490"/>
            <a:ext cx="3057110" cy="56173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60350" y="1271905"/>
            <a:ext cx="11672570" cy="5354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</a:rPr>
              <a:t>LangChain</a:t>
            </a:r>
            <a:r>
              <a:rPr lang="en-US" altLang="zh-CN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</a:rPr>
              <a:t> </a:t>
            </a:r>
            <a:r>
              <a:rPr lang="en-US" altLang="zh-CN" u="sng" dirty="0"/>
              <a:t>https://</a:t>
            </a:r>
            <a:r>
              <a:rPr lang="en-US" altLang="zh-CN" u="sng" dirty="0" err="1"/>
              <a:t>python.langchain.com</a:t>
            </a:r>
            <a:endParaRPr lang="en-US" altLang="zh-CN" u="sng" dirty="0"/>
          </a:p>
          <a:p>
            <a:pPr>
              <a:lnSpc>
                <a:spcPct val="150000"/>
              </a:lnSpc>
            </a:pPr>
            <a:r>
              <a:rPr lang="en-US" altLang="zh-CN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</a:rPr>
              <a:t>ReAct</a:t>
            </a:r>
            <a:r>
              <a:rPr lang="en-US" altLang="zh-CN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</a:rPr>
              <a:t> </a:t>
            </a:r>
            <a:r>
              <a:rPr lang="en-US" altLang="zh-CN" u="sng" dirty="0"/>
              <a:t>https://</a:t>
            </a:r>
            <a:r>
              <a:rPr lang="en-US" altLang="zh-CN" u="sng" dirty="0" err="1"/>
              <a:t>arxiv.org</a:t>
            </a:r>
            <a:r>
              <a:rPr lang="en-US" altLang="zh-CN" u="sng" dirty="0"/>
              <a:t>/pdf/2210.03629.pdf</a:t>
            </a:r>
            <a:endParaRPr lang="en-US" altLang="zh-CN" u="sng" dirty="0"/>
          </a:p>
          <a:p>
            <a:pPr>
              <a:lnSpc>
                <a:spcPct val="150000"/>
              </a:lnSpc>
            </a:pPr>
            <a:r>
              <a:rPr lang="en-US" altLang="zh-CN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</a:rPr>
              <a:t>ToolLLM</a:t>
            </a:r>
            <a:r>
              <a:rPr lang="en-US" altLang="zh-CN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</a:rPr>
              <a:t> </a:t>
            </a:r>
            <a:r>
              <a:rPr lang="en-US" altLang="zh-CN" u="sng" dirty="0"/>
              <a:t>https://</a:t>
            </a:r>
            <a:r>
              <a:rPr lang="en-US" altLang="zh-CN" u="sng" dirty="0" err="1"/>
              <a:t>arxiv.org</a:t>
            </a:r>
            <a:r>
              <a:rPr lang="en-US" altLang="zh-CN" u="sng" dirty="0"/>
              <a:t>/pdf/2307.16789.pdf</a:t>
            </a:r>
            <a:endParaRPr lang="en-US" altLang="zh-CN" u="sng" dirty="0"/>
          </a:p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</a:rPr>
              <a:t>Function Calling From GPT </a:t>
            </a:r>
            <a:r>
              <a:rPr lang="en-US" altLang="zh-CN" u="sng" dirty="0"/>
              <a:t>https://</a:t>
            </a:r>
            <a:r>
              <a:rPr lang="en-US" altLang="zh-CN" u="sng" dirty="0" err="1"/>
              <a:t>github.com</a:t>
            </a:r>
            <a:r>
              <a:rPr lang="en-US" altLang="zh-CN" u="sng" dirty="0"/>
              <a:t>/</a:t>
            </a:r>
            <a:r>
              <a:rPr lang="en-US" altLang="zh-CN" u="sng" dirty="0" err="1"/>
              <a:t>openai</a:t>
            </a:r>
            <a:r>
              <a:rPr lang="en-US" altLang="zh-CN" u="sng" dirty="0"/>
              <a:t>/</a:t>
            </a:r>
            <a:r>
              <a:rPr lang="en-US" altLang="zh-CN" u="sng" dirty="0" err="1"/>
              <a:t>openai</a:t>
            </a:r>
            <a:r>
              <a:rPr lang="en-US" altLang="zh-CN" u="sng" dirty="0"/>
              <a:t>-cookbook/blob/main/examples/</a:t>
            </a:r>
            <a:r>
              <a:rPr lang="en-US" altLang="zh-CN" u="sng" dirty="0" err="1"/>
              <a:t>How_to_call_functions_with_chat_models.ipynb</a:t>
            </a:r>
            <a:endParaRPr lang="en-US" altLang="zh-CN" u="sng" dirty="0"/>
          </a:p>
          <a:p>
            <a:pPr>
              <a:lnSpc>
                <a:spcPct val="150000"/>
              </a:lnSpc>
            </a:pPr>
            <a:r>
              <a:rPr lang="en-US" altLang="zh-CN" u="sng" dirty="0"/>
              <a:t>https://</a:t>
            </a:r>
            <a:r>
              <a:rPr lang="en-US" altLang="zh-CN" u="sng" dirty="0" err="1"/>
              <a:t>platform.openai.com</a:t>
            </a:r>
            <a:r>
              <a:rPr lang="en-US" altLang="zh-CN" u="sng" dirty="0"/>
              <a:t>/docs/guides/</a:t>
            </a:r>
            <a:r>
              <a:rPr lang="en-US" altLang="zh-CN" u="sng" dirty="0" err="1"/>
              <a:t>gpt</a:t>
            </a:r>
            <a:r>
              <a:rPr lang="en-US" altLang="zh-CN" u="sng" dirty="0"/>
              <a:t>/function-calling</a:t>
            </a:r>
            <a:endParaRPr lang="en-US" altLang="zh-CN" u="sng" dirty="0"/>
          </a:p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</a:rPr>
              <a:t>Scikit Mobility </a:t>
            </a:r>
            <a:r>
              <a:rPr lang="en-US" altLang="zh-CN" u="sng" dirty="0"/>
              <a:t>https://scikit-</a:t>
            </a:r>
            <a:r>
              <a:rPr lang="en-US" altLang="zh-CN" u="sng" dirty="0" err="1"/>
              <a:t>mobility.github.io</a:t>
            </a:r>
            <a:r>
              <a:rPr lang="en-US" altLang="zh-CN" u="sng" dirty="0"/>
              <a:t>/scikit-mobility/</a:t>
            </a:r>
            <a:r>
              <a:rPr lang="en-US" altLang="zh-CN" u="sng" dirty="0" err="1"/>
              <a:t>index.html</a:t>
            </a:r>
            <a:endParaRPr lang="en-US" altLang="zh-CN" u="sng" dirty="0"/>
          </a:p>
          <a:p>
            <a:pPr>
              <a:lnSpc>
                <a:spcPct val="150000"/>
              </a:lnSpc>
            </a:pPr>
            <a:r>
              <a:rPr lang="en-US" altLang="zh-CN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</a:rPr>
              <a:t>HuggingGPT</a:t>
            </a:r>
            <a:r>
              <a:rPr lang="en-US" altLang="zh-CN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</a:rPr>
              <a:t> </a:t>
            </a:r>
            <a:r>
              <a:rPr lang="en-US" altLang="zh-CN" u="sng" dirty="0"/>
              <a:t>https://</a:t>
            </a:r>
            <a:r>
              <a:rPr lang="en-US" altLang="zh-CN" u="sng" dirty="0" err="1"/>
              <a:t>arxiv.org</a:t>
            </a:r>
            <a:r>
              <a:rPr lang="en-US" altLang="zh-CN" u="sng" dirty="0"/>
              <a:t>/pdf/2303.17580.pdf</a:t>
            </a:r>
            <a:endParaRPr lang="en-US" altLang="zh-CN" u="sng" dirty="0"/>
          </a:p>
          <a:p>
            <a:pPr>
              <a:lnSpc>
                <a:spcPct val="150000"/>
              </a:lnSpc>
            </a:pPr>
            <a:r>
              <a:rPr lang="en-US" altLang="zh-CN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</a:rPr>
              <a:t>RestGPT</a:t>
            </a:r>
            <a:r>
              <a:rPr lang="en-US" altLang="zh-CN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</a:rPr>
              <a:t> </a:t>
            </a:r>
            <a:r>
              <a:rPr lang="en-US" altLang="zh-CN" u="sng" dirty="0"/>
              <a:t>https://</a:t>
            </a:r>
            <a:r>
              <a:rPr lang="en-US" altLang="zh-CN" u="sng" dirty="0" err="1"/>
              <a:t>arxiv.org</a:t>
            </a:r>
            <a:r>
              <a:rPr lang="en-US" altLang="zh-CN" u="sng" dirty="0"/>
              <a:t>/pdf/2306.06624.pdf</a:t>
            </a:r>
            <a:endParaRPr lang="en-US" altLang="zh-CN" u="sng" dirty="0"/>
          </a:p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sym typeface="+mn-ea"/>
              </a:rPr>
              <a:t>Pandas AI</a:t>
            </a:r>
            <a:r>
              <a:rPr lang="en-US" altLang="zh-CN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sym typeface="+mn-ea"/>
              </a:rPr>
              <a:t> </a:t>
            </a:r>
            <a:r>
              <a:rPr lang="zh-CN" altLang="en-US" u="sng" dirty="0">
                <a:sym typeface="+mn-ea"/>
              </a:rPr>
              <a:t>https://github.com/gventuri/pandas-ai</a:t>
            </a:r>
            <a:endParaRPr lang="zh-CN" altLang="en-US" u="sng" dirty="0"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sym typeface="+mn-ea"/>
              </a:rPr>
              <a:t>TrafficGPT</a:t>
            </a:r>
            <a:r>
              <a:rPr lang="en-US" altLang="zh-CN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sym typeface="+mn-ea"/>
              </a:rPr>
              <a:t> </a:t>
            </a:r>
            <a:r>
              <a:rPr lang="en-US" altLang="zh-CN" u="sng" dirty="0">
                <a:sym typeface="+mn-ea"/>
              </a:rPr>
              <a:t>https://</a:t>
            </a:r>
            <a:r>
              <a:rPr lang="en-US" altLang="zh-CN" u="sng" dirty="0" err="1">
                <a:sym typeface="+mn-ea"/>
              </a:rPr>
              <a:t>arxiv.org</a:t>
            </a:r>
            <a:r>
              <a:rPr lang="en-US" altLang="zh-CN" u="sng" dirty="0">
                <a:sym typeface="+mn-ea"/>
              </a:rPr>
              <a:t>/pdf/2309.06719.pdf</a:t>
            </a:r>
            <a:endParaRPr lang="en-US" altLang="zh-CN" u="sng" dirty="0"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</a:rPr>
              <a:t>GeoLife</a:t>
            </a:r>
            <a:r>
              <a:rPr lang="en-US" altLang="zh-CN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</a:rPr>
              <a:t> </a:t>
            </a:r>
            <a:r>
              <a:rPr lang="en-US" altLang="zh-CN" u="sng" dirty="0"/>
              <a:t>https://</a:t>
            </a:r>
            <a:r>
              <a:rPr lang="en-US" altLang="zh-CN" u="sng" dirty="0" err="1"/>
              <a:t>www.microsoft.com</a:t>
            </a:r>
            <a:r>
              <a:rPr lang="en-US" altLang="zh-CN" u="sng" dirty="0"/>
              <a:t>/</a:t>
            </a:r>
            <a:r>
              <a:rPr lang="en-US" altLang="zh-CN" u="sng" dirty="0" err="1"/>
              <a:t>en</a:t>
            </a:r>
            <a:r>
              <a:rPr lang="en-US" altLang="zh-CN" u="sng" dirty="0"/>
              <a:t>-us/research/publication/</a:t>
            </a:r>
            <a:r>
              <a:rPr lang="en-US" altLang="zh-CN" u="sng" dirty="0" err="1"/>
              <a:t>geolife</a:t>
            </a:r>
            <a:r>
              <a:rPr lang="en-US" altLang="zh-CN" u="sng" dirty="0"/>
              <a:t>-</a:t>
            </a:r>
            <a:r>
              <a:rPr lang="en-US" altLang="zh-CN" u="sng" dirty="0" err="1"/>
              <a:t>gps</a:t>
            </a:r>
            <a:r>
              <a:rPr lang="en-US" altLang="zh-CN" u="sng" dirty="0"/>
              <a:t>-trajectory-dataset-user-guide/</a:t>
            </a:r>
            <a:endParaRPr lang="en-US" altLang="zh-CN" u="sng" dirty="0"/>
          </a:p>
          <a:p>
            <a:endParaRPr lang="en-US" altLang="zh-CN" u="sng" dirty="0"/>
          </a:p>
        </p:txBody>
      </p:sp>
    </p:spTree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25"/>
          <p:cNvSpPr/>
          <p:nvPr/>
        </p:nvSpPr>
        <p:spPr>
          <a:xfrm rot="18900000" flipH="1">
            <a:off x="4840792" y="-1366518"/>
            <a:ext cx="6554870" cy="881396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>
              <a:cs typeface="+mn-ea"/>
              <a:sym typeface="+mn-lt"/>
            </a:endParaRPr>
          </a:p>
        </p:txBody>
      </p:sp>
      <p:sp>
        <p:nvSpPr>
          <p:cNvPr id="9" name="Freeform: Shape 26"/>
          <p:cNvSpPr/>
          <p:nvPr/>
        </p:nvSpPr>
        <p:spPr>
          <a:xfrm rot="18900000" flipH="1">
            <a:off x="8126868" y="239531"/>
            <a:ext cx="6279749" cy="3157325"/>
          </a:xfrm>
          <a:custGeom>
            <a:avLst/>
            <a:gdLst>
              <a:gd name="connsiteX0" fmla="*/ 486951 w 3100723"/>
              <a:gd name="connsiteY0" fmla="*/ 463834 h 1558978"/>
              <a:gd name="connsiteX1" fmla="*/ 802606 w 3100723"/>
              <a:gd name="connsiteY1" fmla="*/ 333085 h 1558978"/>
              <a:gd name="connsiteX2" fmla="*/ 2298116 w 3100723"/>
              <a:gd name="connsiteY2" fmla="*/ 333085 h 1558978"/>
              <a:gd name="connsiteX3" fmla="*/ 2744519 w 3100723"/>
              <a:gd name="connsiteY3" fmla="*/ 779488 h 1558978"/>
              <a:gd name="connsiteX4" fmla="*/ 2298116 w 3100723"/>
              <a:gd name="connsiteY4" fmla="*/ 1225891 h 1558978"/>
              <a:gd name="connsiteX5" fmla="*/ 802606 w 3100723"/>
              <a:gd name="connsiteY5" fmla="*/ 1225891 h 1558978"/>
              <a:gd name="connsiteX6" fmla="*/ 356203 w 3100723"/>
              <a:gd name="connsiteY6" fmla="*/ 779488 h 1558978"/>
              <a:gd name="connsiteX7" fmla="*/ 486951 w 3100723"/>
              <a:gd name="connsiteY7" fmla="*/ 463834 h 1558978"/>
              <a:gd name="connsiteX8" fmla="*/ 0 w 3100723"/>
              <a:gd name="connsiteY8" fmla="*/ 779488 h 1558978"/>
              <a:gd name="connsiteX9" fmla="*/ 0 w 3100723"/>
              <a:gd name="connsiteY9" fmla="*/ 779489 h 1558978"/>
              <a:gd name="connsiteX10" fmla="*/ 0 w 3100723"/>
              <a:gd name="connsiteY10" fmla="*/ 779488 h 1558978"/>
              <a:gd name="connsiteX11" fmla="*/ 228307 w 3100723"/>
              <a:gd name="connsiteY11" fmla="*/ 228307 h 1558978"/>
              <a:gd name="connsiteX12" fmla="*/ 15836 w 3100723"/>
              <a:gd name="connsiteY12" fmla="*/ 622395 h 1558978"/>
              <a:gd name="connsiteX13" fmla="*/ 0 w 3100723"/>
              <a:gd name="connsiteY13" fmla="*/ 779488 h 1558978"/>
              <a:gd name="connsiteX14" fmla="*/ 15836 w 3100723"/>
              <a:gd name="connsiteY14" fmla="*/ 936582 h 1558978"/>
              <a:gd name="connsiteX15" fmla="*/ 779489 w 3100723"/>
              <a:gd name="connsiteY15" fmla="*/ 1558977 h 1558978"/>
              <a:gd name="connsiteX16" fmla="*/ 2321233 w 3100723"/>
              <a:gd name="connsiteY16" fmla="*/ 1558978 h 1558978"/>
              <a:gd name="connsiteX17" fmla="*/ 3100722 w 3100723"/>
              <a:gd name="connsiteY17" fmla="*/ 779489 h 1558978"/>
              <a:gd name="connsiteX18" fmla="*/ 3100723 w 3100723"/>
              <a:gd name="connsiteY18" fmla="*/ 779489 h 1558978"/>
              <a:gd name="connsiteX19" fmla="*/ 2321234 w 3100723"/>
              <a:gd name="connsiteY19" fmla="*/ 0 h 1558978"/>
              <a:gd name="connsiteX20" fmla="*/ 779489 w 3100723"/>
              <a:gd name="connsiteY20" fmla="*/ 0 h 1558978"/>
              <a:gd name="connsiteX21" fmla="*/ 228307 w 3100723"/>
              <a:gd name="connsiteY21" fmla="*/ 228307 h 1558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100723" h="1558978">
                <a:moveTo>
                  <a:pt x="486951" y="463834"/>
                </a:moveTo>
                <a:cubicBezTo>
                  <a:pt x="567734" y="383050"/>
                  <a:pt x="679335" y="333085"/>
                  <a:pt x="802606" y="333085"/>
                </a:cubicBezTo>
                <a:lnTo>
                  <a:pt x="2298116" y="333085"/>
                </a:lnTo>
                <a:cubicBezTo>
                  <a:pt x="2544658" y="333085"/>
                  <a:pt x="2744519" y="532946"/>
                  <a:pt x="2744519" y="779488"/>
                </a:cubicBezTo>
                <a:cubicBezTo>
                  <a:pt x="2744519" y="1026030"/>
                  <a:pt x="2544658" y="1225891"/>
                  <a:pt x="2298116" y="1225891"/>
                </a:cubicBezTo>
                <a:lnTo>
                  <a:pt x="802606" y="1225891"/>
                </a:lnTo>
                <a:cubicBezTo>
                  <a:pt x="556064" y="1225891"/>
                  <a:pt x="356203" y="1026030"/>
                  <a:pt x="356203" y="779488"/>
                </a:cubicBezTo>
                <a:cubicBezTo>
                  <a:pt x="356203" y="656217"/>
                  <a:pt x="406168" y="544616"/>
                  <a:pt x="486951" y="463834"/>
                </a:cubicBezTo>
                <a:close/>
                <a:moveTo>
                  <a:pt x="0" y="779488"/>
                </a:moveTo>
                <a:lnTo>
                  <a:pt x="0" y="779489"/>
                </a:lnTo>
                <a:lnTo>
                  <a:pt x="0" y="779488"/>
                </a:lnTo>
                <a:close/>
                <a:moveTo>
                  <a:pt x="228307" y="228307"/>
                </a:moveTo>
                <a:cubicBezTo>
                  <a:pt x="122512" y="334102"/>
                  <a:pt x="46987" y="470166"/>
                  <a:pt x="15836" y="622395"/>
                </a:cubicBezTo>
                <a:lnTo>
                  <a:pt x="0" y="779488"/>
                </a:lnTo>
                <a:lnTo>
                  <a:pt x="15836" y="936582"/>
                </a:lnTo>
                <a:cubicBezTo>
                  <a:pt x="88521" y="1291782"/>
                  <a:pt x="402802" y="1558977"/>
                  <a:pt x="779489" y="1558977"/>
                </a:cubicBezTo>
                <a:lnTo>
                  <a:pt x="2321233" y="1558978"/>
                </a:lnTo>
                <a:cubicBezTo>
                  <a:pt x="2751733" y="1558978"/>
                  <a:pt x="3100722" y="1209989"/>
                  <a:pt x="3100722" y="779489"/>
                </a:cubicBezTo>
                <a:lnTo>
                  <a:pt x="3100723" y="779489"/>
                </a:lnTo>
                <a:cubicBezTo>
                  <a:pt x="3100723" y="348989"/>
                  <a:pt x="2751734" y="0"/>
                  <a:pt x="2321234" y="0"/>
                </a:cubicBezTo>
                <a:lnTo>
                  <a:pt x="779489" y="0"/>
                </a:lnTo>
                <a:cubicBezTo>
                  <a:pt x="564239" y="0"/>
                  <a:pt x="369367" y="87247"/>
                  <a:pt x="228307" y="228307"/>
                </a:cubicBezTo>
                <a:close/>
              </a:path>
            </a:pathLst>
          </a:custGeom>
          <a:solidFill>
            <a:srgbClr val="2883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cs typeface="+mn-ea"/>
              <a:sym typeface="+mn-lt"/>
            </a:endParaRPr>
          </a:p>
        </p:txBody>
      </p:sp>
      <p:sp>
        <p:nvSpPr>
          <p:cNvPr id="11" name="Rectangle: Rounded Corners 25"/>
          <p:cNvSpPr/>
          <p:nvPr/>
        </p:nvSpPr>
        <p:spPr>
          <a:xfrm rot="18900000" flipH="1">
            <a:off x="-3841602" y="2688280"/>
            <a:ext cx="6554870" cy="881396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>
              <a:cs typeface="+mn-ea"/>
              <a:sym typeface="+mn-lt"/>
            </a:endParaRPr>
          </a:p>
        </p:txBody>
      </p:sp>
      <p:sp>
        <p:nvSpPr>
          <p:cNvPr id="12" name="Rectangle: Rounded Corners 25"/>
          <p:cNvSpPr/>
          <p:nvPr/>
        </p:nvSpPr>
        <p:spPr>
          <a:xfrm rot="18900000" flipH="1">
            <a:off x="8535616" y="4187114"/>
            <a:ext cx="8285244" cy="881396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>
              <a:cs typeface="+mn-ea"/>
              <a:sym typeface="+mn-lt"/>
            </a:endParaRPr>
          </a:p>
        </p:txBody>
      </p:sp>
      <p:sp>
        <p:nvSpPr>
          <p:cNvPr id="14" name="Title 5"/>
          <p:cNvSpPr txBox="1"/>
          <p:nvPr/>
        </p:nvSpPr>
        <p:spPr>
          <a:xfrm>
            <a:off x="1373584" y="2869316"/>
            <a:ext cx="6339181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dist"/>
            <a:r>
              <a:rPr lang="zh-CN" altLang="en-US" sz="7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谢谢观看</a:t>
            </a:r>
            <a:endParaRPr lang="en-US" sz="75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373585" y="3773080"/>
            <a:ext cx="6339180" cy="707886"/>
          </a:xfrm>
          <a:prstGeom prst="rect">
            <a:avLst/>
          </a:prstGeom>
          <a:solidFill>
            <a:schemeClr val="tx1">
              <a:alpha val="0"/>
            </a:schemeClr>
          </a:solidFill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480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defRPr>
            </a:lvl1pPr>
          </a:lstStyle>
          <a:p>
            <a:pPr algn="dist"/>
            <a:r>
              <a:rPr lang="en-US" altLang="zh-CN" sz="4000" dirty="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THANK</a:t>
            </a:r>
            <a:r>
              <a:rPr lang="zh-CN" altLang="en-US" sz="4000" dirty="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lang="en-US" altLang="zh-CN" sz="4000" dirty="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YOU</a:t>
            </a:r>
            <a:endParaRPr lang="en-US" altLang="zh-CN" sz="4000" dirty="0">
              <a:solidFill>
                <a:srgbClr val="2883B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4" name="图形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9467" y="309490"/>
            <a:ext cx="3057110" cy="56173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518795" y="3488690"/>
            <a:ext cx="3997325" cy="3369310"/>
          </a:xfrm>
          <a:prstGeom prst="rect">
            <a:avLst/>
          </a:prstGeom>
          <a:blipFill rotWithShape="1">
            <a:blip r:embed="rId1" cstate="screen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" name="椭圆 3"/>
          <p:cNvSpPr/>
          <p:nvPr/>
        </p:nvSpPr>
        <p:spPr>
          <a:xfrm>
            <a:off x="5209222" y="1042988"/>
            <a:ext cx="314325" cy="314325"/>
          </a:xfrm>
          <a:prstGeom prst="ellipse">
            <a:avLst/>
          </a:prstGeom>
          <a:solidFill>
            <a:srgbClr val="2883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TextBox 6"/>
          <p:cNvSpPr txBox="1"/>
          <p:nvPr/>
        </p:nvSpPr>
        <p:spPr>
          <a:xfrm>
            <a:off x="5724682" y="880259"/>
            <a:ext cx="348541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研究背景</a:t>
            </a:r>
            <a:endParaRPr lang="zh-CN" altLang="en-US" sz="4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r>
              <a:rPr lang="en-US" sz="2800" b="1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Research Background</a:t>
            </a:r>
            <a:endParaRPr lang="en-US" sz="2800" b="1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9507508" y="325800"/>
            <a:ext cx="1905002" cy="438302"/>
            <a:chOff x="1244122" y="2991212"/>
            <a:chExt cx="1905002" cy="438302"/>
          </a:xfrm>
          <a:solidFill>
            <a:srgbClr val="2883B0"/>
          </a:solidFill>
        </p:grpSpPr>
        <p:sp>
          <p:nvSpPr>
            <p:cNvPr id="7" name="Shape 583"/>
            <p:cNvSpPr/>
            <p:nvPr/>
          </p:nvSpPr>
          <p:spPr>
            <a:xfrm>
              <a:off x="1964570" y="2991212"/>
              <a:ext cx="355849" cy="4383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277" y="13500"/>
                  </a:moveTo>
                  <a:cubicBezTo>
                    <a:pt x="19731" y="12150"/>
                    <a:pt x="20769" y="10125"/>
                    <a:pt x="20769" y="8100"/>
                  </a:cubicBezTo>
                  <a:cubicBezTo>
                    <a:pt x="20769" y="3713"/>
                    <a:pt x="16408" y="0"/>
                    <a:pt x="10800" y="0"/>
                  </a:cubicBezTo>
                  <a:cubicBezTo>
                    <a:pt x="5192" y="0"/>
                    <a:pt x="831" y="3713"/>
                    <a:pt x="831" y="8100"/>
                  </a:cubicBezTo>
                  <a:cubicBezTo>
                    <a:pt x="831" y="10125"/>
                    <a:pt x="1869" y="12150"/>
                    <a:pt x="3323" y="13500"/>
                  </a:cubicBezTo>
                  <a:cubicBezTo>
                    <a:pt x="1869" y="15694"/>
                    <a:pt x="0" y="18225"/>
                    <a:pt x="0" y="18225"/>
                  </a:cubicBezTo>
                  <a:cubicBezTo>
                    <a:pt x="4362" y="18731"/>
                    <a:pt x="4362" y="18731"/>
                    <a:pt x="4362" y="18731"/>
                  </a:cubicBezTo>
                  <a:cubicBezTo>
                    <a:pt x="7062" y="21600"/>
                    <a:pt x="7062" y="21600"/>
                    <a:pt x="7062" y="21600"/>
                  </a:cubicBezTo>
                  <a:cubicBezTo>
                    <a:pt x="7062" y="21600"/>
                    <a:pt x="9138" y="18731"/>
                    <a:pt x="10800" y="16369"/>
                  </a:cubicBezTo>
                  <a:cubicBezTo>
                    <a:pt x="12462" y="18731"/>
                    <a:pt x="14538" y="21600"/>
                    <a:pt x="14538" y="21600"/>
                  </a:cubicBezTo>
                  <a:cubicBezTo>
                    <a:pt x="17238" y="18731"/>
                    <a:pt x="17238" y="18731"/>
                    <a:pt x="17238" y="18731"/>
                  </a:cubicBezTo>
                  <a:cubicBezTo>
                    <a:pt x="21600" y="18225"/>
                    <a:pt x="21600" y="18225"/>
                    <a:pt x="21600" y="18225"/>
                  </a:cubicBezTo>
                  <a:cubicBezTo>
                    <a:pt x="21600" y="18225"/>
                    <a:pt x="19731" y="15694"/>
                    <a:pt x="18277" y="13500"/>
                  </a:cubicBezTo>
                  <a:close/>
                  <a:moveTo>
                    <a:pt x="6646" y="19575"/>
                  </a:moveTo>
                  <a:cubicBezTo>
                    <a:pt x="5400" y="17381"/>
                    <a:pt x="5400" y="17381"/>
                    <a:pt x="5400" y="17381"/>
                  </a:cubicBezTo>
                  <a:cubicBezTo>
                    <a:pt x="2492" y="17550"/>
                    <a:pt x="2492" y="17550"/>
                    <a:pt x="2492" y="17550"/>
                  </a:cubicBezTo>
                  <a:cubicBezTo>
                    <a:pt x="2492" y="17550"/>
                    <a:pt x="3531" y="16031"/>
                    <a:pt x="4569" y="14344"/>
                  </a:cubicBezTo>
                  <a:cubicBezTo>
                    <a:pt x="5815" y="15188"/>
                    <a:pt x="7269" y="15862"/>
                    <a:pt x="9138" y="16031"/>
                  </a:cubicBezTo>
                  <a:cubicBezTo>
                    <a:pt x="7892" y="17888"/>
                    <a:pt x="6646" y="19575"/>
                    <a:pt x="6646" y="19575"/>
                  </a:cubicBezTo>
                  <a:close/>
                  <a:moveTo>
                    <a:pt x="2492" y="8100"/>
                  </a:moveTo>
                  <a:cubicBezTo>
                    <a:pt x="2492" y="4388"/>
                    <a:pt x="6231" y="1350"/>
                    <a:pt x="10800" y="1350"/>
                  </a:cubicBezTo>
                  <a:cubicBezTo>
                    <a:pt x="15369" y="1350"/>
                    <a:pt x="19108" y="4388"/>
                    <a:pt x="19108" y="8100"/>
                  </a:cubicBezTo>
                  <a:cubicBezTo>
                    <a:pt x="19108" y="11813"/>
                    <a:pt x="15369" y="14850"/>
                    <a:pt x="10800" y="14850"/>
                  </a:cubicBezTo>
                  <a:cubicBezTo>
                    <a:pt x="6231" y="14850"/>
                    <a:pt x="2492" y="11813"/>
                    <a:pt x="2492" y="8100"/>
                  </a:cubicBezTo>
                  <a:close/>
                  <a:moveTo>
                    <a:pt x="16200" y="17381"/>
                  </a:moveTo>
                  <a:cubicBezTo>
                    <a:pt x="14954" y="19575"/>
                    <a:pt x="14954" y="19575"/>
                    <a:pt x="14954" y="19575"/>
                  </a:cubicBezTo>
                  <a:cubicBezTo>
                    <a:pt x="14954" y="19575"/>
                    <a:pt x="13708" y="17888"/>
                    <a:pt x="12462" y="16031"/>
                  </a:cubicBezTo>
                  <a:cubicBezTo>
                    <a:pt x="14331" y="15862"/>
                    <a:pt x="15785" y="15188"/>
                    <a:pt x="17031" y="14344"/>
                  </a:cubicBezTo>
                  <a:cubicBezTo>
                    <a:pt x="18069" y="16031"/>
                    <a:pt x="19108" y="17550"/>
                    <a:pt x="19108" y="17550"/>
                  </a:cubicBezTo>
                  <a:cubicBezTo>
                    <a:pt x="16200" y="17381"/>
                    <a:pt x="16200" y="17381"/>
                    <a:pt x="16200" y="17381"/>
                  </a:cubicBezTo>
                  <a:close/>
                  <a:moveTo>
                    <a:pt x="10800" y="3375"/>
                  </a:moveTo>
                  <a:cubicBezTo>
                    <a:pt x="7685" y="3375"/>
                    <a:pt x="4985" y="5569"/>
                    <a:pt x="4985" y="8100"/>
                  </a:cubicBezTo>
                  <a:cubicBezTo>
                    <a:pt x="4985" y="10800"/>
                    <a:pt x="7685" y="12825"/>
                    <a:pt x="10800" y="12825"/>
                  </a:cubicBezTo>
                  <a:cubicBezTo>
                    <a:pt x="13915" y="12825"/>
                    <a:pt x="16615" y="10800"/>
                    <a:pt x="16615" y="8100"/>
                  </a:cubicBezTo>
                  <a:cubicBezTo>
                    <a:pt x="16615" y="5569"/>
                    <a:pt x="13915" y="3375"/>
                    <a:pt x="10800" y="3375"/>
                  </a:cubicBezTo>
                  <a:close/>
                  <a:moveTo>
                    <a:pt x="10800" y="11475"/>
                  </a:moveTo>
                  <a:cubicBezTo>
                    <a:pt x="8515" y="11475"/>
                    <a:pt x="6646" y="9956"/>
                    <a:pt x="6646" y="8100"/>
                  </a:cubicBezTo>
                  <a:cubicBezTo>
                    <a:pt x="6646" y="6244"/>
                    <a:pt x="8515" y="4725"/>
                    <a:pt x="10800" y="4725"/>
                  </a:cubicBezTo>
                  <a:cubicBezTo>
                    <a:pt x="13085" y="4725"/>
                    <a:pt x="14954" y="6244"/>
                    <a:pt x="14954" y="8100"/>
                  </a:cubicBezTo>
                  <a:cubicBezTo>
                    <a:pt x="14954" y="9956"/>
                    <a:pt x="13085" y="11475"/>
                    <a:pt x="10800" y="1147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cs typeface="+mn-ea"/>
                <a:sym typeface="+mn-lt"/>
              </a:endParaRPr>
            </a:p>
          </p:txBody>
        </p:sp>
        <p:sp>
          <p:nvSpPr>
            <p:cNvPr id="8" name="Shape 585"/>
            <p:cNvSpPr/>
            <p:nvPr/>
          </p:nvSpPr>
          <p:spPr>
            <a:xfrm>
              <a:off x="1244122" y="2991308"/>
              <a:ext cx="328015" cy="4376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12" h="20488" extrusionOk="0">
                  <a:moveTo>
                    <a:pt x="20641" y="8000"/>
                  </a:moveTo>
                  <a:cubicBezTo>
                    <a:pt x="17555" y="10400"/>
                    <a:pt x="10943" y="17120"/>
                    <a:pt x="7416" y="19840"/>
                  </a:cubicBezTo>
                  <a:cubicBezTo>
                    <a:pt x="4551" y="21600"/>
                    <a:pt x="5212" y="19200"/>
                    <a:pt x="5212" y="19360"/>
                  </a:cubicBezTo>
                  <a:cubicBezTo>
                    <a:pt x="6094" y="17440"/>
                    <a:pt x="6975" y="14560"/>
                    <a:pt x="7857" y="13120"/>
                  </a:cubicBezTo>
                  <a:cubicBezTo>
                    <a:pt x="8078" y="12320"/>
                    <a:pt x="7637" y="12160"/>
                    <a:pt x="6975" y="12160"/>
                  </a:cubicBezTo>
                  <a:cubicBezTo>
                    <a:pt x="5433" y="12160"/>
                    <a:pt x="2788" y="12160"/>
                    <a:pt x="1024" y="12160"/>
                  </a:cubicBezTo>
                  <a:cubicBezTo>
                    <a:pt x="363" y="12160"/>
                    <a:pt x="-298" y="11840"/>
                    <a:pt x="143" y="11040"/>
                  </a:cubicBezTo>
                  <a:cubicBezTo>
                    <a:pt x="1024" y="8800"/>
                    <a:pt x="4110" y="3360"/>
                    <a:pt x="5212" y="1120"/>
                  </a:cubicBezTo>
                  <a:cubicBezTo>
                    <a:pt x="5653" y="320"/>
                    <a:pt x="6094" y="0"/>
                    <a:pt x="6975" y="0"/>
                  </a:cubicBezTo>
                  <a:cubicBezTo>
                    <a:pt x="9620" y="0"/>
                    <a:pt x="15351" y="0"/>
                    <a:pt x="17775" y="0"/>
                  </a:cubicBezTo>
                  <a:cubicBezTo>
                    <a:pt x="18657" y="0"/>
                    <a:pt x="18657" y="480"/>
                    <a:pt x="17996" y="1120"/>
                  </a:cubicBezTo>
                  <a:cubicBezTo>
                    <a:pt x="16894" y="2560"/>
                    <a:pt x="15131" y="5120"/>
                    <a:pt x="14249" y="6400"/>
                  </a:cubicBezTo>
                  <a:cubicBezTo>
                    <a:pt x="13588" y="7040"/>
                    <a:pt x="14469" y="7040"/>
                    <a:pt x="14910" y="7040"/>
                  </a:cubicBezTo>
                  <a:cubicBezTo>
                    <a:pt x="16453" y="7040"/>
                    <a:pt x="18878" y="7040"/>
                    <a:pt x="20420" y="7040"/>
                  </a:cubicBezTo>
                  <a:cubicBezTo>
                    <a:pt x="21302" y="7040"/>
                    <a:pt x="21302" y="7680"/>
                    <a:pt x="20641" y="8000"/>
                  </a:cubicBezTo>
                  <a:close/>
                  <a:moveTo>
                    <a:pt x="14910" y="8320"/>
                  </a:moveTo>
                  <a:cubicBezTo>
                    <a:pt x="14469" y="8320"/>
                    <a:pt x="13147" y="8320"/>
                    <a:pt x="12486" y="7520"/>
                  </a:cubicBezTo>
                  <a:cubicBezTo>
                    <a:pt x="12265" y="7200"/>
                    <a:pt x="12045" y="6560"/>
                    <a:pt x="12706" y="5760"/>
                  </a:cubicBezTo>
                  <a:cubicBezTo>
                    <a:pt x="13367" y="4640"/>
                    <a:pt x="14910" y="2720"/>
                    <a:pt x="15792" y="1280"/>
                  </a:cubicBezTo>
                  <a:cubicBezTo>
                    <a:pt x="6975" y="1280"/>
                    <a:pt x="6975" y="1280"/>
                    <a:pt x="6975" y="1280"/>
                  </a:cubicBezTo>
                  <a:cubicBezTo>
                    <a:pt x="6975" y="1280"/>
                    <a:pt x="6975" y="1280"/>
                    <a:pt x="6975" y="1280"/>
                  </a:cubicBezTo>
                  <a:cubicBezTo>
                    <a:pt x="6975" y="1280"/>
                    <a:pt x="6975" y="1440"/>
                    <a:pt x="6975" y="1600"/>
                  </a:cubicBezTo>
                  <a:cubicBezTo>
                    <a:pt x="6535" y="2080"/>
                    <a:pt x="6535" y="2080"/>
                    <a:pt x="6535" y="2080"/>
                  </a:cubicBezTo>
                  <a:cubicBezTo>
                    <a:pt x="5433" y="4160"/>
                    <a:pt x="3229" y="8480"/>
                    <a:pt x="1906" y="10880"/>
                  </a:cubicBezTo>
                  <a:cubicBezTo>
                    <a:pt x="6975" y="10880"/>
                    <a:pt x="6975" y="10880"/>
                    <a:pt x="6975" y="10880"/>
                  </a:cubicBezTo>
                  <a:cubicBezTo>
                    <a:pt x="7857" y="10880"/>
                    <a:pt x="8739" y="11200"/>
                    <a:pt x="9180" y="11520"/>
                  </a:cubicBezTo>
                  <a:cubicBezTo>
                    <a:pt x="9620" y="12000"/>
                    <a:pt x="9841" y="12640"/>
                    <a:pt x="9400" y="13440"/>
                  </a:cubicBezTo>
                  <a:cubicBezTo>
                    <a:pt x="9400" y="13440"/>
                    <a:pt x="9400" y="13440"/>
                    <a:pt x="9400" y="13440"/>
                  </a:cubicBezTo>
                  <a:cubicBezTo>
                    <a:pt x="9400" y="13440"/>
                    <a:pt x="9400" y="13440"/>
                    <a:pt x="9400" y="13440"/>
                  </a:cubicBezTo>
                  <a:cubicBezTo>
                    <a:pt x="8959" y="14400"/>
                    <a:pt x="8518" y="15680"/>
                    <a:pt x="8078" y="17120"/>
                  </a:cubicBezTo>
                  <a:cubicBezTo>
                    <a:pt x="7857" y="17280"/>
                    <a:pt x="7857" y="17440"/>
                    <a:pt x="7857" y="17600"/>
                  </a:cubicBezTo>
                  <a:cubicBezTo>
                    <a:pt x="9400" y="16160"/>
                    <a:pt x="11384" y="14400"/>
                    <a:pt x="13367" y="12480"/>
                  </a:cubicBezTo>
                  <a:cubicBezTo>
                    <a:pt x="14910" y="11040"/>
                    <a:pt x="16673" y="9440"/>
                    <a:pt x="17996" y="8320"/>
                  </a:cubicBezTo>
                  <a:cubicBezTo>
                    <a:pt x="14910" y="8320"/>
                    <a:pt x="14910" y="8320"/>
                    <a:pt x="14910" y="832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cs typeface="+mn-ea"/>
                <a:sym typeface="+mn-lt"/>
              </a:endParaRPr>
            </a:p>
          </p:txBody>
        </p:sp>
        <p:sp>
          <p:nvSpPr>
            <p:cNvPr id="9" name="Shape 586"/>
            <p:cNvSpPr/>
            <p:nvPr/>
          </p:nvSpPr>
          <p:spPr>
            <a:xfrm>
              <a:off x="2712852" y="2991439"/>
              <a:ext cx="436272" cy="4368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0" h="21600" extrusionOk="0">
                  <a:moveTo>
                    <a:pt x="21221" y="19912"/>
                  </a:moveTo>
                  <a:cubicBezTo>
                    <a:pt x="20377" y="21262"/>
                    <a:pt x="14977" y="21600"/>
                    <a:pt x="10758" y="21600"/>
                  </a:cubicBezTo>
                  <a:cubicBezTo>
                    <a:pt x="6539" y="21600"/>
                    <a:pt x="1139" y="21262"/>
                    <a:pt x="127" y="19912"/>
                  </a:cubicBezTo>
                  <a:cubicBezTo>
                    <a:pt x="-42" y="19575"/>
                    <a:pt x="-42" y="19069"/>
                    <a:pt x="127" y="18731"/>
                  </a:cubicBezTo>
                  <a:cubicBezTo>
                    <a:pt x="970" y="16200"/>
                    <a:pt x="2658" y="15525"/>
                    <a:pt x="4008" y="15356"/>
                  </a:cubicBezTo>
                  <a:cubicBezTo>
                    <a:pt x="5189" y="15188"/>
                    <a:pt x="6202" y="14850"/>
                    <a:pt x="6708" y="14512"/>
                  </a:cubicBezTo>
                  <a:cubicBezTo>
                    <a:pt x="6708" y="14344"/>
                    <a:pt x="6708" y="13331"/>
                    <a:pt x="6708" y="12656"/>
                  </a:cubicBezTo>
                  <a:cubicBezTo>
                    <a:pt x="5527" y="11306"/>
                    <a:pt x="4683" y="9281"/>
                    <a:pt x="4683" y="7425"/>
                  </a:cubicBezTo>
                  <a:cubicBezTo>
                    <a:pt x="4683" y="3375"/>
                    <a:pt x="6708" y="0"/>
                    <a:pt x="10758" y="0"/>
                  </a:cubicBezTo>
                  <a:cubicBezTo>
                    <a:pt x="14808" y="0"/>
                    <a:pt x="16833" y="3375"/>
                    <a:pt x="16833" y="7425"/>
                  </a:cubicBezTo>
                  <a:cubicBezTo>
                    <a:pt x="16833" y="9281"/>
                    <a:pt x="15989" y="11306"/>
                    <a:pt x="14808" y="12656"/>
                  </a:cubicBezTo>
                  <a:cubicBezTo>
                    <a:pt x="14808" y="12994"/>
                    <a:pt x="14808" y="13331"/>
                    <a:pt x="14808" y="14512"/>
                  </a:cubicBezTo>
                  <a:cubicBezTo>
                    <a:pt x="15314" y="14850"/>
                    <a:pt x="16327" y="15188"/>
                    <a:pt x="17508" y="15356"/>
                  </a:cubicBezTo>
                  <a:cubicBezTo>
                    <a:pt x="18858" y="15525"/>
                    <a:pt x="20546" y="16200"/>
                    <a:pt x="21389" y="18731"/>
                  </a:cubicBezTo>
                  <a:cubicBezTo>
                    <a:pt x="21558" y="19069"/>
                    <a:pt x="21558" y="19575"/>
                    <a:pt x="21221" y="19912"/>
                  </a:cubicBezTo>
                  <a:close/>
                  <a:moveTo>
                    <a:pt x="15483" y="7425"/>
                  </a:moveTo>
                  <a:cubicBezTo>
                    <a:pt x="15483" y="4050"/>
                    <a:pt x="13964" y="1350"/>
                    <a:pt x="10758" y="1350"/>
                  </a:cubicBezTo>
                  <a:cubicBezTo>
                    <a:pt x="7552" y="1350"/>
                    <a:pt x="6033" y="4050"/>
                    <a:pt x="6033" y="7425"/>
                  </a:cubicBezTo>
                  <a:cubicBezTo>
                    <a:pt x="6033" y="10125"/>
                    <a:pt x="8227" y="13500"/>
                    <a:pt x="10758" y="13500"/>
                  </a:cubicBezTo>
                  <a:cubicBezTo>
                    <a:pt x="13289" y="13500"/>
                    <a:pt x="15483" y="10125"/>
                    <a:pt x="15483" y="7425"/>
                  </a:cubicBezTo>
                  <a:close/>
                  <a:moveTo>
                    <a:pt x="17171" y="16706"/>
                  </a:moveTo>
                  <a:cubicBezTo>
                    <a:pt x="15989" y="16537"/>
                    <a:pt x="14808" y="16031"/>
                    <a:pt x="14133" y="15694"/>
                  </a:cubicBezTo>
                  <a:cubicBezTo>
                    <a:pt x="13458" y="15356"/>
                    <a:pt x="13458" y="15356"/>
                    <a:pt x="13458" y="15356"/>
                  </a:cubicBezTo>
                  <a:cubicBezTo>
                    <a:pt x="13458" y="15356"/>
                    <a:pt x="13458" y="14512"/>
                    <a:pt x="13458" y="14006"/>
                  </a:cubicBezTo>
                  <a:cubicBezTo>
                    <a:pt x="12614" y="14512"/>
                    <a:pt x="11771" y="14850"/>
                    <a:pt x="10758" y="14850"/>
                  </a:cubicBezTo>
                  <a:cubicBezTo>
                    <a:pt x="9746" y="14850"/>
                    <a:pt x="8902" y="14512"/>
                    <a:pt x="8058" y="14006"/>
                  </a:cubicBezTo>
                  <a:cubicBezTo>
                    <a:pt x="8058" y="14512"/>
                    <a:pt x="8058" y="15356"/>
                    <a:pt x="8058" y="15356"/>
                  </a:cubicBezTo>
                  <a:cubicBezTo>
                    <a:pt x="7383" y="15694"/>
                    <a:pt x="7383" y="15694"/>
                    <a:pt x="7383" y="15694"/>
                  </a:cubicBezTo>
                  <a:cubicBezTo>
                    <a:pt x="6708" y="16031"/>
                    <a:pt x="5527" y="16537"/>
                    <a:pt x="4177" y="16706"/>
                  </a:cubicBezTo>
                  <a:cubicBezTo>
                    <a:pt x="3164" y="16875"/>
                    <a:pt x="2152" y="17212"/>
                    <a:pt x="1308" y="19069"/>
                  </a:cubicBezTo>
                  <a:cubicBezTo>
                    <a:pt x="1308" y="19237"/>
                    <a:pt x="2489" y="20250"/>
                    <a:pt x="10758" y="20250"/>
                  </a:cubicBezTo>
                  <a:cubicBezTo>
                    <a:pt x="19027" y="20250"/>
                    <a:pt x="20039" y="19237"/>
                    <a:pt x="20208" y="19069"/>
                  </a:cubicBezTo>
                  <a:cubicBezTo>
                    <a:pt x="19364" y="17212"/>
                    <a:pt x="18183" y="16875"/>
                    <a:pt x="17171" y="16706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5629275" y="2655570"/>
            <a:ext cx="4730115" cy="31997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defTabSz="457200">
              <a:lnSpc>
                <a:spcPct val="130000"/>
              </a:lnSpc>
              <a:defRPr sz="1200">
                <a:solidFill>
                  <a:schemeClr val="bg1">
                    <a:lumMod val="50000"/>
                  </a:schemeClr>
                </a:solidFill>
                <a:latin typeface="Source Han Sans CN Normal" panose="020B0400000000000000" pitchFamily="34" charset="-128"/>
                <a:ea typeface="Source Han Sans CN Normal" panose="020B0400000000000000" pitchFamily="34" charset="-128"/>
              </a:defRPr>
            </a:lvl1pPr>
          </a:lstStyle>
          <a:p>
            <a:pPr indent="-228600">
              <a:spcAft>
                <a:spcPts val="600"/>
              </a:spcAft>
              <a:buSzPct val="80000"/>
              <a:buFont typeface="Arial" panose="020B0604020202090204" pitchFamily="34" charset="0"/>
              <a:buChar char="•"/>
            </a:pPr>
            <a:r>
              <a:rPr kumimoji="1" lang="zh-CN" altLang="en-US" sz="1800" dirty="0">
                <a:solidFill>
                  <a:schemeClr val="tx2"/>
                </a:solidFill>
                <a:latin typeface="+mn-ea"/>
                <a:ea typeface="+mn-ea"/>
                <a:sym typeface="+mn-ea"/>
              </a:rPr>
              <a:t>在现代城市交通、物流运输等行业发展过程中，从业人员面临着大量且目标多样的时空数据处理任务</a:t>
            </a:r>
            <a:endParaRPr kumimoji="1" lang="zh-CN" altLang="en-US" sz="1800" dirty="0">
              <a:solidFill>
                <a:schemeClr val="tx2"/>
              </a:solidFill>
              <a:latin typeface="+mn-ea"/>
              <a:ea typeface="+mn-ea"/>
              <a:sym typeface="+mn-ea"/>
            </a:endParaRPr>
          </a:p>
          <a:p>
            <a:pPr indent="-228600">
              <a:spcAft>
                <a:spcPts val="600"/>
              </a:spcAft>
              <a:buSzPct val="80000"/>
              <a:buFont typeface="Arial" panose="020B0604020202090204" pitchFamily="34" charset="0"/>
              <a:buChar char="•"/>
            </a:pPr>
            <a:r>
              <a:rPr kumimoji="1" lang="zh-CN" altLang="en-US" sz="1800" dirty="0">
                <a:solidFill>
                  <a:schemeClr val="tx2"/>
                </a:solidFill>
                <a:latin typeface="+mn-ea"/>
                <a:ea typeface="+mn-ea"/>
                <a:sym typeface="+mn-ea"/>
              </a:rPr>
              <a:t>在疫情防控、警方办案等领域，从业人员需要高效处理人类轨迹追踪等任务</a:t>
            </a:r>
            <a:endParaRPr kumimoji="1" lang="zh-CN" altLang="en-US" sz="1800" dirty="0">
              <a:solidFill>
                <a:schemeClr val="tx2"/>
              </a:solidFill>
              <a:latin typeface="+mn-ea"/>
              <a:ea typeface="+mn-ea"/>
            </a:endParaRPr>
          </a:p>
          <a:p>
            <a:pPr indent="-228600">
              <a:spcAft>
                <a:spcPts val="600"/>
              </a:spcAft>
              <a:buSzPct val="80000"/>
              <a:buFont typeface="Arial" panose="020B0604020202090204" pitchFamily="34" charset="0"/>
              <a:buChar char="•"/>
            </a:pPr>
            <a:r>
              <a:rPr kumimoji="1" lang="zh-CN" altLang="en-US" sz="1800" dirty="0">
                <a:solidFill>
                  <a:schemeClr val="tx2"/>
                </a:solidFill>
                <a:latin typeface="+mn-ea"/>
                <a:ea typeface="+mn-ea"/>
                <a:sym typeface="+mn-ea"/>
              </a:rPr>
              <a:t>广大用户利用非专业的自然语言快速获取时空数据信息</a:t>
            </a:r>
            <a:endParaRPr kumimoji="1" lang="zh-CN" altLang="en-US" sz="1800" dirty="0">
              <a:solidFill>
                <a:schemeClr val="tx2"/>
              </a:solidFill>
              <a:latin typeface="+mn-ea"/>
              <a:ea typeface="+mn-ea"/>
            </a:endParaRPr>
          </a:p>
          <a:p>
            <a:pPr indent="-228600">
              <a:spcAft>
                <a:spcPts val="600"/>
              </a:spcAft>
              <a:buSzPct val="80000"/>
              <a:buFont typeface="Arial" panose="020B0604020202090204" pitchFamily="34" charset="0"/>
              <a:buChar char="•"/>
            </a:pPr>
            <a:endParaRPr lang="zh-CN" altLang="en-US" sz="1800" dirty="0">
              <a:latin typeface="+mn-ea"/>
              <a:ea typeface="+mn-ea"/>
              <a:cs typeface="+mn-ea"/>
              <a:sym typeface="+mn-lt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1704320" y="0"/>
            <a:ext cx="487680" cy="6858001"/>
          </a:xfrm>
          <a:prstGeom prst="rect">
            <a:avLst/>
          </a:prstGeom>
          <a:solidFill>
            <a:srgbClr val="2883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290320" y="0"/>
            <a:ext cx="3225800" cy="3429000"/>
          </a:xfrm>
          <a:prstGeom prst="rect">
            <a:avLst/>
          </a:prstGeom>
          <a:blipFill rotWithShape="1">
            <a:blip r:embed="rId2" cstate="screen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12" name="图形 3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9467" y="309490"/>
            <a:ext cx="3057110" cy="56173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 rot="10800000">
            <a:off x="253521" y="3322320"/>
            <a:ext cx="9058119" cy="3535680"/>
            <a:chOff x="728292" y="2420112"/>
            <a:chExt cx="5169377" cy="2017776"/>
          </a:xfrm>
        </p:grpSpPr>
        <p:sp>
          <p:nvSpPr>
            <p:cNvPr id="3" name="任意多边形 2"/>
            <p:cNvSpPr/>
            <p:nvPr/>
          </p:nvSpPr>
          <p:spPr>
            <a:xfrm flipV="1">
              <a:off x="728292" y="2420113"/>
              <a:ext cx="2118806" cy="1227403"/>
            </a:xfrm>
            <a:custGeom>
              <a:avLst/>
              <a:gdLst>
                <a:gd name="connsiteX0" fmla="*/ 0 w 1844197"/>
                <a:gd name="connsiteY0" fmla="*/ 1068325 h 1068325"/>
                <a:gd name="connsiteX1" fmla="*/ 1844197 w 1844197"/>
                <a:gd name="connsiteY1" fmla="*/ 1068325 h 1068325"/>
                <a:gd name="connsiteX2" fmla="*/ 922098 w 1844197"/>
                <a:gd name="connsiteY2" fmla="*/ 0 h 1068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44197" h="1068325">
                  <a:moveTo>
                    <a:pt x="0" y="1068325"/>
                  </a:moveTo>
                  <a:lnTo>
                    <a:pt x="1844197" y="1068325"/>
                  </a:lnTo>
                  <a:lnTo>
                    <a:pt x="922098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4" name="等腰三角形 3"/>
            <p:cNvSpPr/>
            <p:nvPr/>
          </p:nvSpPr>
          <p:spPr>
            <a:xfrm flipV="1">
              <a:off x="2414481" y="2420112"/>
              <a:ext cx="3483188" cy="2017776"/>
            </a:xfrm>
            <a:prstGeom prst="triangle">
              <a:avLst/>
            </a:prstGeom>
            <a:solidFill>
              <a:srgbClr val="2883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</p:grpSp>
      <p:sp>
        <p:nvSpPr>
          <p:cNvPr id="8" name="圆角矩形 7"/>
          <p:cNvSpPr/>
          <p:nvPr/>
        </p:nvSpPr>
        <p:spPr>
          <a:xfrm>
            <a:off x="867410" y="1837055"/>
            <a:ext cx="6760210" cy="4123055"/>
          </a:xfrm>
          <a:prstGeom prst="roundRect">
            <a:avLst>
              <a:gd name="adj" fmla="val 318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" name="TextBox 13"/>
          <p:cNvSpPr txBox="1"/>
          <p:nvPr/>
        </p:nvSpPr>
        <p:spPr>
          <a:xfrm>
            <a:off x="867410" y="1000760"/>
            <a:ext cx="31667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目标</a:t>
            </a:r>
            <a:r>
              <a:rPr lang="en-US" altLang="zh-CN" sz="4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 </a:t>
            </a:r>
            <a:r>
              <a:rPr lang="en-US" sz="4000" b="1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Goal</a:t>
            </a:r>
            <a:endParaRPr lang="en-US" sz="4000" b="1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1" name="Rectangle 56"/>
          <p:cNvSpPr/>
          <p:nvPr/>
        </p:nvSpPr>
        <p:spPr>
          <a:xfrm>
            <a:off x="1200785" y="2297431"/>
            <a:ext cx="6185535" cy="2918806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l" defTabSz="457200">
              <a:lnSpc>
                <a:spcPct val="130000"/>
              </a:lnSpc>
              <a:spcAft>
                <a:spcPts val="1200"/>
              </a:spcAft>
            </a:pPr>
            <a:r>
              <a:rPr lang="zh-CN" altLang="en-US" sz="2000" b="1" spc="300" dirty="0">
                <a:solidFill>
                  <a:srgbClr val="2F2E41"/>
                </a:solidFill>
                <a:latin typeface="+mn-ea"/>
                <a:sym typeface="+mn-ea"/>
              </a:rPr>
              <a:t>核心问题：利用</a:t>
            </a:r>
            <a:r>
              <a:rPr lang="en-US" altLang="zh-CN" sz="2000" b="1" spc="300" dirty="0">
                <a:solidFill>
                  <a:srgbClr val="2F2E41"/>
                </a:solidFill>
                <a:latin typeface="+mn-ea"/>
                <a:sym typeface="+mn-ea"/>
              </a:rPr>
              <a:t>GPT</a:t>
            </a:r>
            <a:r>
              <a:rPr lang="zh-CN" altLang="en-US" sz="2000" b="1" spc="300" dirty="0">
                <a:solidFill>
                  <a:srgbClr val="2F2E41"/>
                </a:solidFill>
                <a:latin typeface="+mn-ea"/>
                <a:sym typeface="+mn-ea"/>
              </a:rPr>
              <a:t>解析用户语义，提取问题，制定计划，获得执行结果。</a:t>
            </a:r>
            <a:endParaRPr lang="zh-CN" altLang="en-US" sz="2000" b="1" spc="300" dirty="0">
              <a:solidFill>
                <a:srgbClr val="2F2E41"/>
              </a:solidFill>
              <a:latin typeface="+mn-ea"/>
              <a:sym typeface="+mn-ea"/>
            </a:endParaRPr>
          </a:p>
          <a:p>
            <a:pPr algn="l" defTabSz="457200">
              <a:lnSpc>
                <a:spcPct val="130000"/>
              </a:lnSpc>
              <a:spcAft>
                <a:spcPts val="1200"/>
              </a:spcAft>
            </a:pP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+mn-ea"/>
                <a:cs typeface="+mn-ea"/>
                <a:sym typeface="+mn-lt"/>
              </a:rPr>
              <a:t>输入：用户的自然语言需求，时空轨迹数据（轨迹、流数据）</a:t>
            </a:r>
            <a:endParaRPr lang="zh-CN" altLang="en-US" sz="2000" dirty="0">
              <a:solidFill>
                <a:schemeClr val="bg1">
                  <a:lumMod val="50000"/>
                </a:schemeClr>
              </a:solidFill>
              <a:latin typeface="+mn-ea"/>
              <a:cs typeface="+mn-ea"/>
              <a:sym typeface="+mn-lt"/>
            </a:endParaRPr>
          </a:p>
          <a:p>
            <a:pPr algn="l" defTabSz="457200">
              <a:lnSpc>
                <a:spcPct val="130000"/>
              </a:lnSpc>
              <a:spcAft>
                <a:spcPts val="1200"/>
              </a:spcAft>
            </a:pP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+mn-ea"/>
                <a:cs typeface="+mn-ea"/>
                <a:sym typeface="+mn-lt"/>
              </a:rPr>
              <a:t>输出：处理后的轨迹数据、可视化的行程轨迹图、针对轨迹数据的文字分析等</a:t>
            </a:r>
            <a:endParaRPr lang="zh-CN" altLang="en-US" sz="2000" dirty="0">
              <a:solidFill>
                <a:schemeClr val="bg1">
                  <a:lumMod val="50000"/>
                </a:schemeClr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7800340" y="1837055"/>
            <a:ext cx="3477260" cy="4123055"/>
          </a:xfrm>
          <a:prstGeom prst="roundRect">
            <a:avLst>
              <a:gd name="adj" fmla="val 3183"/>
            </a:avLst>
          </a:prstGeom>
          <a:blipFill rotWithShape="1">
            <a:blip r:embed="rId1" cstate="screen"/>
            <a:srcRect/>
            <a:stretch>
              <a:fillRect l="-9340" r="-934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6" name="图形 3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9467" y="309490"/>
            <a:ext cx="3057110" cy="56173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 flipH="1">
            <a:off x="0" y="0"/>
            <a:ext cx="12192000" cy="2951018"/>
          </a:xfrm>
          <a:prstGeom prst="rect">
            <a:avLst/>
          </a:prstGeom>
          <a:solidFill>
            <a:srgbClr val="2883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04062" y="1355146"/>
            <a:ext cx="34276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研究意义</a:t>
            </a:r>
            <a:endParaRPr lang="en-US" sz="4400" b="1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r>
              <a:rPr lang="en-US" sz="2800" b="1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Research Prospects</a:t>
            </a:r>
            <a:endParaRPr lang="en-US" sz="2800" b="1" dirty="0">
              <a:solidFill>
                <a:schemeClr val="bg1">
                  <a:lumMod val="8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0" name="Freeform 90"/>
          <p:cNvSpPr>
            <a:spLocks noEditPoints="1"/>
          </p:cNvSpPr>
          <p:nvPr/>
        </p:nvSpPr>
        <p:spPr bwMode="auto">
          <a:xfrm>
            <a:off x="8249129" y="3821467"/>
            <a:ext cx="436699" cy="451550"/>
          </a:xfrm>
          <a:custGeom>
            <a:avLst/>
            <a:gdLst>
              <a:gd name="T0" fmla="*/ 28 w 62"/>
              <a:gd name="T1" fmla="*/ 25 h 62"/>
              <a:gd name="T2" fmla="*/ 28 w 62"/>
              <a:gd name="T3" fmla="*/ 28 h 62"/>
              <a:gd name="T4" fmla="*/ 27 w 62"/>
              <a:gd name="T5" fmla="*/ 29 h 62"/>
              <a:gd name="T6" fmla="*/ 25 w 62"/>
              <a:gd name="T7" fmla="*/ 28 h 62"/>
              <a:gd name="T8" fmla="*/ 4 w 62"/>
              <a:gd name="T9" fmla="*/ 7 h 62"/>
              <a:gd name="T10" fmla="*/ 4 w 62"/>
              <a:gd name="T11" fmla="*/ 15 h 62"/>
              <a:gd name="T12" fmla="*/ 2 w 62"/>
              <a:gd name="T13" fmla="*/ 17 h 62"/>
              <a:gd name="T14" fmla="*/ 0 w 62"/>
              <a:gd name="T15" fmla="*/ 15 h 62"/>
              <a:gd name="T16" fmla="*/ 0 w 62"/>
              <a:gd name="T17" fmla="*/ 2 h 62"/>
              <a:gd name="T18" fmla="*/ 2 w 62"/>
              <a:gd name="T19" fmla="*/ 0 h 62"/>
              <a:gd name="T20" fmla="*/ 15 w 62"/>
              <a:gd name="T21" fmla="*/ 0 h 62"/>
              <a:gd name="T22" fmla="*/ 17 w 62"/>
              <a:gd name="T23" fmla="*/ 2 h 62"/>
              <a:gd name="T24" fmla="*/ 15 w 62"/>
              <a:gd name="T25" fmla="*/ 4 h 62"/>
              <a:gd name="T26" fmla="*/ 7 w 62"/>
              <a:gd name="T27" fmla="*/ 4 h 62"/>
              <a:gd name="T28" fmla="*/ 28 w 62"/>
              <a:gd name="T29" fmla="*/ 25 h 62"/>
              <a:gd name="T30" fmla="*/ 60 w 62"/>
              <a:gd name="T31" fmla="*/ 46 h 62"/>
              <a:gd name="T32" fmla="*/ 58 w 62"/>
              <a:gd name="T33" fmla="*/ 48 h 62"/>
              <a:gd name="T34" fmla="*/ 58 w 62"/>
              <a:gd name="T35" fmla="*/ 55 h 62"/>
              <a:gd name="T36" fmla="*/ 37 w 62"/>
              <a:gd name="T37" fmla="*/ 34 h 62"/>
              <a:gd name="T38" fmla="*/ 34 w 62"/>
              <a:gd name="T39" fmla="*/ 34 h 62"/>
              <a:gd name="T40" fmla="*/ 34 w 62"/>
              <a:gd name="T41" fmla="*/ 37 h 62"/>
              <a:gd name="T42" fmla="*/ 55 w 62"/>
              <a:gd name="T43" fmla="*/ 58 h 62"/>
              <a:gd name="T44" fmla="*/ 47 w 62"/>
              <a:gd name="T45" fmla="*/ 58 h 62"/>
              <a:gd name="T46" fmla="*/ 45 w 62"/>
              <a:gd name="T47" fmla="*/ 60 h 62"/>
              <a:gd name="T48" fmla="*/ 47 w 62"/>
              <a:gd name="T49" fmla="*/ 62 h 62"/>
              <a:gd name="T50" fmla="*/ 60 w 62"/>
              <a:gd name="T51" fmla="*/ 62 h 62"/>
              <a:gd name="T52" fmla="*/ 62 w 62"/>
              <a:gd name="T53" fmla="*/ 60 h 62"/>
              <a:gd name="T54" fmla="*/ 62 w 62"/>
              <a:gd name="T55" fmla="*/ 48 h 62"/>
              <a:gd name="T56" fmla="*/ 60 w 62"/>
              <a:gd name="T57" fmla="*/ 46 h 62"/>
              <a:gd name="T58" fmla="*/ 60 w 62"/>
              <a:gd name="T59" fmla="*/ 0 h 62"/>
              <a:gd name="T60" fmla="*/ 47 w 62"/>
              <a:gd name="T61" fmla="*/ 0 h 62"/>
              <a:gd name="T62" fmla="*/ 45 w 62"/>
              <a:gd name="T63" fmla="*/ 2 h 62"/>
              <a:gd name="T64" fmla="*/ 47 w 62"/>
              <a:gd name="T65" fmla="*/ 4 h 62"/>
              <a:gd name="T66" fmla="*/ 55 w 62"/>
              <a:gd name="T67" fmla="*/ 4 h 62"/>
              <a:gd name="T68" fmla="*/ 34 w 62"/>
              <a:gd name="T69" fmla="*/ 25 h 62"/>
              <a:gd name="T70" fmla="*/ 34 w 62"/>
              <a:gd name="T71" fmla="*/ 28 h 62"/>
              <a:gd name="T72" fmla="*/ 36 w 62"/>
              <a:gd name="T73" fmla="*/ 29 h 62"/>
              <a:gd name="T74" fmla="*/ 37 w 62"/>
              <a:gd name="T75" fmla="*/ 28 h 62"/>
              <a:gd name="T76" fmla="*/ 58 w 62"/>
              <a:gd name="T77" fmla="*/ 7 h 62"/>
              <a:gd name="T78" fmla="*/ 58 w 62"/>
              <a:gd name="T79" fmla="*/ 15 h 62"/>
              <a:gd name="T80" fmla="*/ 60 w 62"/>
              <a:gd name="T81" fmla="*/ 17 h 62"/>
              <a:gd name="T82" fmla="*/ 62 w 62"/>
              <a:gd name="T83" fmla="*/ 15 h 62"/>
              <a:gd name="T84" fmla="*/ 62 w 62"/>
              <a:gd name="T85" fmla="*/ 2 h 62"/>
              <a:gd name="T86" fmla="*/ 60 w 62"/>
              <a:gd name="T87" fmla="*/ 0 h 62"/>
              <a:gd name="T88" fmla="*/ 25 w 62"/>
              <a:gd name="T89" fmla="*/ 34 h 62"/>
              <a:gd name="T90" fmla="*/ 4 w 62"/>
              <a:gd name="T91" fmla="*/ 55 h 62"/>
              <a:gd name="T92" fmla="*/ 4 w 62"/>
              <a:gd name="T93" fmla="*/ 48 h 62"/>
              <a:gd name="T94" fmla="*/ 2 w 62"/>
              <a:gd name="T95" fmla="*/ 46 h 62"/>
              <a:gd name="T96" fmla="*/ 0 w 62"/>
              <a:gd name="T97" fmla="*/ 48 h 62"/>
              <a:gd name="T98" fmla="*/ 0 w 62"/>
              <a:gd name="T99" fmla="*/ 60 h 62"/>
              <a:gd name="T100" fmla="*/ 2 w 62"/>
              <a:gd name="T101" fmla="*/ 62 h 62"/>
              <a:gd name="T102" fmla="*/ 15 w 62"/>
              <a:gd name="T103" fmla="*/ 62 h 62"/>
              <a:gd name="T104" fmla="*/ 17 w 62"/>
              <a:gd name="T105" fmla="*/ 60 h 62"/>
              <a:gd name="T106" fmla="*/ 15 w 62"/>
              <a:gd name="T107" fmla="*/ 58 h 62"/>
              <a:gd name="T108" fmla="*/ 7 w 62"/>
              <a:gd name="T109" fmla="*/ 58 h 62"/>
              <a:gd name="T110" fmla="*/ 28 w 62"/>
              <a:gd name="T111" fmla="*/ 37 h 62"/>
              <a:gd name="T112" fmla="*/ 28 w 62"/>
              <a:gd name="T113" fmla="*/ 34 h 62"/>
              <a:gd name="T114" fmla="*/ 25 w 62"/>
              <a:gd name="T115" fmla="*/ 34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62" h="62">
                <a:moveTo>
                  <a:pt x="28" y="25"/>
                </a:moveTo>
                <a:cubicBezTo>
                  <a:pt x="29" y="26"/>
                  <a:pt x="29" y="27"/>
                  <a:pt x="28" y="28"/>
                </a:cubicBezTo>
                <a:cubicBezTo>
                  <a:pt x="28" y="28"/>
                  <a:pt x="27" y="29"/>
                  <a:pt x="27" y="29"/>
                </a:cubicBezTo>
                <a:cubicBezTo>
                  <a:pt x="26" y="29"/>
                  <a:pt x="25" y="28"/>
                  <a:pt x="25" y="28"/>
                </a:cubicBezTo>
                <a:cubicBezTo>
                  <a:pt x="4" y="7"/>
                  <a:pt x="4" y="7"/>
                  <a:pt x="4" y="7"/>
                </a:cubicBezTo>
                <a:cubicBezTo>
                  <a:pt x="4" y="15"/>
                  <a:pt x="4" y="15"/>
                  <a:pt x="4" y="15"/>
                </a:cubicBezTo>
                <a:cubicBezTo>
                  <a:pt x="4" y="16"/>
                  <a:pt x="3" y="17"/>
                  <a:pt x="2" y="17"/>
                </a:cubicBezTo>
                <a:cubicBezTo>
                  <a:pt x="1" y="17"/>
                  <a:pt x="0" y="16"/>
                  <a:pt x="0" y="15"/>
                </a:cubicBezTo>
                <a:cubicBezTo>
                  <a:pt x="0" y="2"/>
                  <a:pt x="0" y="2"/>
                  <a:pt x="0" y="2"/>
                </a:cubicBezTo>
                <a:cubicBezTo>
                  <a:pt x="0" y="1"/>
                  <a:pt x="1" y="0"/>
                  <a:pt x="2" y="0"/>
                </a:cubicBezTo>
                <a:cubicBezTo>
                  <a:pt x="15" y="0"/>
                  <a:pt x="15" y="0"/>
                  <a:pt x="15" y="0"/>
                </a:cubicBezTo>
                <a:cubicBezTo>
                  <a:pt x="16" y="0"/>
                  <a:pt x="17" y="1"/>
                  <a:pt x="17" y="2"/>
                </a:cubicBezTo>
                <a:cubicBezTo>
                  <a:pt x="17" y="4"/>
                  <a:pt x="16" y="4"/>
                  <a:pt x="15" y="4"/>
                </a:cubicBezTo>
                <a:cubicBezTo>
                  <a:pt x="7" y="4"/>
                  <a:pt x="7" y="4"/>
                  <a:pt x="7" y="4"/>
                </a:cubicBezTo>
                <a:lnTo>
                  <a:pt x="28" y="25"/>
                </a:lnTo>
                <a:close/>
                <a:moveTo>
                  <a:pt x="60" y="46"/>
                </a:moveTo>
                <a:cubicBezTo>
                  <a:pt x="59" y="46"/>
                  <a:pt x="58" y="46"/>
                  <a:pt x="58" y="48"/>
                </a:cubicBezTo>
                <a:cubicBezTo>
                  <a:pt x="58" y="55"/>
                  <a:pt x="58" y="55"/>
                  <a:pt x="58" y="55"/>
                </a:cubicBezTo>
                <a:cubicBezTo>
                  <a:pt x="37" y="34"/>
                  <a:pt x="37" y="34"/>
                  <a:pt x="37" y="34"/>
                </a:cubicBezTo>
                <a:cubicBezTo>
                  <a:pt x="36" y="34"/>
                  <a:pt x="35" y="34"/>
                  <a:pt x="34" y="34"/>
                </a:cubicBezTo>
                <a:cubicBezTo>
                  <a:pt x="34" y="35"/>
                  <a:pt x="34" y="36"/>
                  <a:pt x="34" y="37"/>
                </a:cubicBezTo>
                <a:cubicBezTo>
                  <a:pt x="55" y="58"/>
                  <a:pt x="55" y="58"/>
                  <a:pt x="55" y="58"/>
                </a:cubicBezTo>
                <a:cubicBezTo>
                  <a:pt x="47" y="58"/>
                  <a:pt x="47" y="58"/>
                  <a:pt x="47" y="58"/>
                </a:cubicBezTo>
                <a:cubicBezTo>
                  <a:pt x="46" y="58"/>
                  <a:pt x="45" y="59"/>
                  <a:pt x="45" y="60"/>
                </a:cubicBezTo>
                <a:cubicBezTo>
                  <a:pt x="45" y="61"/>
                  <a:pt x="46" y="62"/>
                  <a:pt x="47" y="62"/>
                </a:cubicBezTo>
                <a:cubicBezTo>
                  <a:pt x="60" y="62"/>
                  <a:pt x="60" y="62"/>
                  <a:pt x="60" y="62"/>
                </a:cubicBezTo>
                <a:cubicBezTo>
                  <a:pt x="61" y="62"/>
                  <a:pt x="62" y="61"/>
                  <a:pt x="62" y="60"/>
                </a:cubicBezTo>
                <a:cubicBezTo>
                  <a:pt x="62" y="48"/>
                  <a:pt x="62" y="48"/>
                  <a:pt x="62" y="48"/>
                </a:cubicBezTo>
                <a:cubicBezTo>
                  <a:pt x="62" y="46"/>
                  <a:pt x="61" y="46"/>
                  <a:pt x="60" y="46"/>
                </a:cubicBezTo>
                <a:close/>
                <a:moveTo>
                  <a:pt x="60" y="0"/>
                </a:moveTo>
                <a:cubicBezTo>
                  <a:pt x="47" y="0"/>
                  <a:pt x="47" y="0"/>
                  <a:pt x="47" y="0"/>
                </a:cubicBezTo>
                <a:cubicBezTo>
                  <a:pt x="46" y="0"/>
                  <a:pt x="45" y="1"/>
                  <a:pt x="45" y="2"/>
                </a:cubicBezTo>
                <a:cubicBezTo>
                  <a:pt x="45" y="4"/>
                  <a:pt x="46" y="4"/>
                  <a:pt x="47" y="4"/>
                </a:cubicBezTo>
                <a:cubicBezTo>
                  <a:pt x="55" y="4"/>
                  <a:pt x="55" y="4"/>
                  <a:pt x="55" y="4"/>
                </a:cubicBezTo>
                <a:cubicBezTo>
                  <a:pt x="34" y="25"/>
                  <a:pt x="34" y="25"/>
                  <a:pt x="34" y="25"/>
                </a:cubicBezTo>
                <a:cubicBezTo>
                  <a:pt x="34" y="26"/>
                  <a:pt x="34" y="27"/>
                  <a:pt x="34" y="28"/>
                </a:cubicBezTo>
                <a:cubicBezTo>
                  <a:pt x="35" y="28"/>
                  <a:pt x="35" y="29"/>
                  <a:pt x="36" y="29"/>
                </a:cubicBezTo>
                <a:cubicBezTo>
                  <a:pt x="36" y="29"/>
                  <a:pt x="37" y="28"/>
                  <a:pt x="37" y="28"/>
                </a:cubicBezTo>
                <a:cubicBezTo>
                  <a:pt x="58" y="7"/>
                  <a:pt x="58" y="7"/>
                  <a:pt x="58" y="7"/>
                </a:cubicBezTo>
                <a:cubicBezTo>
                  <a:pt x="58" y="15"/>
                  <a:pt x="58" y="15"/>
                  <a:pt x="58" y="15"/>
                </a:cubicBezTo>
                <a:cubicBezTo>
                  <a:pt x="58" y="16"/>
                  <a:pt x="59" y="17"/>
                  <a:pt x="60" y="17"/>
                </a:cubicBezTo>
                <a:cubicBezTo>
                  <a:pt x="61" y="17"/>
                  <a:pt x="62" y="16"/>
                  <a:pt x="62" y="15"/>
                </a:cubicBezTo>
                <a:cubicBezTo>
                  <a:pt x="62" y="2"/>
                  <a:pt x="62" y="2"/>
                  <a:pt x="62" y="2"/>
                </a:cubicBezTo>
                <a:cubicBezTo>
                  <a:pt x="62" y="1"/>
                  <a:pt x="61" y="0"/>
                  <a:pt x="60" y="0"/>
                </a:cubicBezTo>
                <a:close/>
                <a:moveTo>
                  <a:pt x="25" y="34"/>
                </a:moveTo>
                <a:cubicBezTo>
                  <a:pt x="4" y="55"/>
                  <a:pt x="4" y="55"/>
                  <a:pt x="4" y="55"/>
                </a:cubicBezTo>
                <a:cubicBezTo>
                  <a:pt x="4" y="48"/>
                  <a:pt x="4" y="48"/>
                  <a:pt x="4" y="48"/>
                </a:cubicBezTo>
                <a:cubicBezTo>
                  <a:pt x="4" y="46"/>
                  <a:pt x="3" y="46"/>
                  <a:pt x="2" y="46"/>
                </a:cubicBezTo>
                <a:cubicBezTo>
                  <a:pt x="1" y="46"/>
                  <a:pt x="0" y="46"/>
                  <a:pt x="0" y="48"/>
                </a:cubicBezTo>
                <a:cubicBezTo>
                  <a:pt x="0" y="60"/>
                  <a:pt x="0" y="60"/>
                  <a:pt x="0" y="60"/>
                </a:cubicBezTo>
                <a:cubicBezTo>
                  <a:pt x="0" y="61"/>
                  <a:pt x="1" y="62"/>
                  <a:pt x="2" y="62"/>
                </a:cubicBezTo>
                <a:cubicBezTo>
                  <a:pt x="15" y="62"/>
                  <a:pt x="15" y="62"/>
                  <a:pt x="15" y="62"/>
                </a:cubicBezTo>
                <a:cubicBezTo>
                  <a:pt x="16" y="62"/>
                  <a:pt x="17" y="61"/>
                  <a:pt x="17" y="60"/>
                </a:cubicBezTo>
                <a:cubicBezTo>
                  <a:pt x="17" y="59"/>
                  <a:pt x="16" y="58"/>
                  <a:pt x="15" y="58"/>
                </a:cubicBezTo>
                <a:cubicBezTo>
                  <a:pt x="7" y="58"/>
                  <a:pt x="7" y="58"/>
                  <a:pt x="7" y="58"/>
                </a:cubicBezTo>
                <a:cubicBezTo>
                  <a:pt x="28" y="37"/>
                  <a:pt x="28" y="37"/>
                  <a:pt x="28" y="37"/>
                </a:cubicBezTo>
                <a:cubicBezTo>
                  <a:pt x="29" y="36"/>
                  <a:pt x="29" y="35"/>
                  <a:pt x="28" y="34"/>
                </a:cubicBezTo>
                <a:cubicBezTo>
                  <a:pt x="27" y="34"/>
                  <a:pt x="26" y="34"/>
                  <a:pt x="25" y="34"/>
                </a:cubicBezTo>
                <a:close/>
              </a:path>
            </a:pathLst>
          </a:custGeom>
          <a:solidFill>
            <a:srgbClr val="2883B0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en-US" sz="1015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13" name="TextBox 9"/>
          <p:cNvSpPr txBox="1"/>
          <p:nvPr/>
        </p:nvSpPr>
        <p:spPr>
          <a:xfrm>
            <a:off x="802469" y="4511898"/>
            <a:ext cx="3090658" cy="120967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defTabSz="457200">
              <a:lnSpc>
                <a:spcPct val="130000"/>
              </a:lnSpc>
              <a:defRPr sz="1200">
                <a:solidFill>
                  <a:schemeClr val="bg1">
                    <a:lumMod val="50000"/>
                  </a:schemeClr>
                </a:solidFill>
                <a:latin typeface="Source Han Sans CN Normal" panose="020B0400000000000000" pitchFamily="34" charset="-128"/>
                <a:ea typeface="Source Han Sans CN Normal" panose="020B0400000000000000" pitchFamily="34" charset="-128"/>
              </a:defRPr>
            </a:lvl1pPr>
          </a:lstStyle>
          <a:p>
            <a:r>
              <a:rPr lang="zh-CN" altLang="en-US" sz="1400" dirty="0">
                <a:latin typeface="+mn-lt"/>
                <a:ea typeface="+mn-ea"/>
                <a:cs typeface="+mn-ea"/>
                <a:sym typeface="+mn-lt"/>
              </a:rPr>
              <a:t>利用提示（</a:t>
            </a:r>
            <a:r>
              <a:rPr lang="en-US" altLang="zh-CN" sz="1400" dirty="0">
                <a:latin typeface="+mn-lt"/>
                <a:ea typeface="+mn-ea"/>
                <a:cs typeface="+mn-ea"/>
                <a:sym typeface="+mn-lt"/>
              </a:rPr>
              <a:t>Prompt</a:t>
            </a:r>
            <a:r>
              <a:rPr lang="zh-CN" altLang="en-US" sz="1400" dirty="0">
                <a:latin typeface="+mn-lt"/>
                <a:ea typeface="+mn-ea"/>
                <a:cs typeface="+mn-ea"/>
                <a:sym typeface="+mn-lt"/>
              </a:rPr>
              <a:t>）对大模型的输入输出进行约束，规范、强化其思维链，以期更好的解决任务效果；对大模型的性能、行为有更好的理解</a:t>
            </a:r>
            <a:endParaRPr lang="zh-CN" altLang="en-US" sz="1400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4" name="TextBox 6"/>
          <p:cNvSpPr txBox="1"/>
          <p:nvPr/>
        </p:nvSpPr>
        <p:spPr>
          <a:xfrm>
            <a:off x="1561941" y="3688242"/>
            <a:ext cx="1846277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学习、理解、运用</a:t>
            </a:r>
            <a:r>
              <a:rPr lang="en-US" altLang="zh-CN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Prompt Engineering</a:t>
            </a:r>
            <a:endParaRPr lang="en-US" altLang="zh-CN" sz="1600" b="1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5" name="TextBox 9"/>
          <p:cNvSpPr txBox="1"/>
          <p:nvPr/>
        </p:nvSpPr>
        <p:spPr>
          <a:xfrm>
            <a:off x="8171344" y="4567316"/>
            <a:ext cx="3090658" cy="120967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defTabSz="457200">
              <a:lnSpc>
                <a:spcPct val="130000"/>
              </a:lnSpc>
              <a:defRPr sz="1200">
                <a:solidFill>
                  <a:schemeClr val="bg1">
                    <a:lumMod val="50000"/>
                  </a:schemeClr>
                </a:solidFill>
                <a:latin typeface="Source Han Sans CN Normal" panose="020B0400000000000000" pitchFamily="34" charset="-128"/>
                <a:ea typeface="Source Han Sans CN Normal" panose="020B0400000000000000" pitchFamily="34" charset="-128"/>
              </a:defRPr>
            </a:lvl1pPr>
          </a:lstStyle>
          <a:p>
            <a:r>
              <a:rPr lang="zh-CN" altLang="en-US" sz="1400" dirty="0">
                <a:latin typeface="+mn-lt"/>
                <a:ea typeface="+mn-ea"/>
                <a:cs typeface="+mn-ea"/>
                <a:sym typeface="+mn-lt"/>
              </a:rPr>
              <a:t>强化大模型解决特定语境下特定任务的能力，即使是指向不明确的自然语言，也能调用</a:t>
            </a:r>
            <a:r>
              <a:rPr lang="en-US" altLang="zh-CN" sz="1400" dirty="0">
                <a:latin typeface="+mn-lt"/>
                <a:ea typeface="+mn-ea"/>
                <a:cs typeface="+mn-ea"/>
                <a:sym typeface="+mn-lt"/>
              </a:rPr>
              <a:t>AI Agent</a:t>
            </a:r>
            <a:r>
              <a:rPr lang="zh-CN" altLang="en-US" sz="1400" dirty="0">
                <a:latin typeface="+mn-lt"/>
                <a:ea typeface="+mn-ea"/>
                <a:cs typeface="+mn-ea"/>
                <a:sym typeface="+mn-lt"/>
              </a:rPr>
              <a:t>获取较为不错的解决方案</a:t>
            </a:r>
            <a:endParaRPr lang="zh-CN" altLang="en-US" sz="1400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6" name="TextBox 6"/>
          <p:cNvSpPr txBox="1"/>
          <p:nvPr/>
        </p:nvSpPr>
        <p:spPr>
          <a:xfrm>
            <a:off x="8930816" y="3743660"/>
            <a:ext cx="1846277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强化大模型对特别场景语义的理解</a:t>
            </a:r>
            <a:endParaRPr lang="zh-CN" altLang="en-US" sz="1600" b="1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6" name="图形 3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519467" y="309490"/>
            <a:ext cx="3057110" cy="561730"/>
          </a:xfrm>
          <a:prstGeom prst="rect">
            <a:avLst/>
          </a:prstGeom>
        </p:spPr>
      </p:pic>
      <p:sp>
        <p:nvSpPr>
          <p:cNvPr id="3" name="Freeform 90"/>
          <p:cNvSpPr>
            <a:spLocks noEditPoints="1"/>
          </p:cNvSpPr>
          <p:nvPr/>
        </p:nvSpPr>
        <p:spPr bwMode="auto">
          <a:xfrm>
            <a:off x="4564859" y="3790987"/>
            <a:ext cx="436699" cy="451550"/>
          </a:xfrm>
          <a:custGeom>
            <a:avLst/>
            <a:gdLst>
              <a:gd name="T0" fmla="*/ 28 w 62"/>
              <a:gd name="T1" fmla="*/ 25 h 62"/>
              <a:gd name="T2" fmla="*/ 28 w 62"/>
              <a:gd name="T3" fmla="*/ 28 h 62"/>
              <a:gd name="T4" fmla="*/ 27 w 62"/>
              <a:gd name="T5" fmla="*/ 29 h 62"/>
              <a:gd name="T6" fmla="*/ 25 w 62"/>
              <a:gd name="T7" fmla="*/ 28 h 62"/>
              <a:gd name="T8" fmla="*/ 4 w 62"/>
              <a:gd name="T9" fmla="*/ 7 h 62"/>
              <a:gd name="T10" fmla="*/ 4 w 62"/>
              <a:gd name="T11" fmla="*/ 15 h 62"/>
              <a:gd name="T12" fmla="*/ 2 w 62"/>
              <a:gd name="T13" fmla="*/ 17 h 62"/>
              <a:gd name="T14" fmla="*/ 0 w 62"/>
              <a:gd name="T15" fmla="*/ 15 h 62"/>
              <a:gd name="T16" fmla="*/ 0 w 62"/>
              <a:gd name="T17" fmla="*/ 2 h 62"/>
              <a:gd name="T18" fmla="*/ 2 w 62"/>
              <a:gd name="T19" fmla="*/ 0 h 62"/>
              <a:gd name="T20" fmla="*/ 15 w 62"/>
              <a:gd name="T21" fmla="*/ 0 h 62"/>
              <a:gd name="T22" fmla="*/ 17 w 62"/>
              <a:gd name="T23" fmla="*/ 2 h 62"/>
              <a:gd name="T24" fmla="*/ 15 w 62"/>
              <a:gd name="T25" fmla="*/ 4 h 62"/>
              <a:gd name="T26" fmla="*/ 7 w 62"/>
              <a:gd name="T27" fmla="*/ 4 h 62"/>
              <a:gd name="T28" fmla="*/ 28 w 62"/>
              <a:gd name="T29" fmla="*/ 25 h 62"/>
              <a:gd name="T30" fmla="*/ 60 w 62"/>
              <a:gd name="T31" fmla="*/ 46 h 62"/>
              <a:gd name="T32" fmla="*/ 58 w 62"/>
              <a:gd name="T33" fmla="*/ 48 h 62"/>
              <a:gd name="T34" fmla="*/ 58 w 62"/>
              <a:gd name="T35" fmla="*/ 55 h 62"/>
              <a:gd name="T36" fmla="*/ 37 w 62"/>
              <a:gd name="T37" fmla="*/ 34 h 62"/>
              <a:gd name="T38" fmla="*/ 34 w 62"/>
              <a:gd name="T39" fmla="*/ 34 h 62"/>
              <a:gd name="T40" fmla="*/ 34 w 62"/>
              <a:gd name="T41" fmla="*/ 37 h 62"/>
              <a:gd name="T42" fmla="*/ 55 w 62"/>
              <a:gd name="T43" fmla="*/ 58 h 62"/>
              <a:gd name="T44" fmla="*/ 47 w 62"/>
              <a:gd name="T45" fmla="*/ 58 h 62"/>
              <a:gd name="T46" fmla="*/ 45 w 62"/>
              <a:gd name="T47" fmla="*/ 60 h 62"/>
              <a:gd name="T48" fmla="*/ 47 w 62"/>
              <a:gd name="T49" fmla="*/ 62 h 62"/>
              <a:gd name="T50" fmla="*/ 60 w 62"/>
              <a:gd name="T51" fmla="*/ 62 h 62"/>
              <a:gd name="T52" fmla="*/ 62 w 62"/>
              <a:gd name="T53" fmla="*/ 60 h 62"/>
              <a:gd name="T54" fmla="*/ 62 w 62"/>
              <a:gd name="T55" fmla="*/ 48 h 62"/>
              <a:gd name="T56" fmla="*/ 60 w 62"/>
              <a:gd name="T57" fmla="*/ 46 h 62"/>
              <a:gd name="T58" fmla="*/ 60 w 62"/>
              <a:gd name="T59" fmla="*/ 0 h 62"/>
              <a:gd name="T60" fmla="*/ 47 w 62"/>
              <a:gd name="T61" fmla="*/ 0 h 62"/>
              <a:gd name="T62" fmla="*/ 45 w 62"/>
              <a:gd name="T63" fmla="*/ 2 h 62"/>
              <a:gd name="T64" fmla="*/ 47 w 62"/>
              <a:gd name="T65" fmla="*/ 4 h 62"/>
              <a:gd name="T66" fmla="*/ 55 w 62"/>
              <a:gd name="T67" fmla="*/ 4 h 62"/>
              <a:gd name="T68" fmla="*/ 34 w 62"/>
              <a:gd name="T69" fmla="*/ 25 h 62"/>
              <a:gd name="T70" fmla="*/ 34 w 62"/>
              <a:gd name="T71" fmla="*/ 28 h 62"/>
              <a:gd name="T72" fmla="*/ 36 w 62"/>
              <a:gd name="T73" fmla="*/ 29 h 62"/>
              <a:gd name="T74" fmla="*/ 37 w 62"/>
              <a:gd name="T75" fmla="*/ 28 h 62"/>
              <a:gd name="T76" fmla="*/ 58 w 62"/>
              <a:gd name="T77" fmla="*/ 7 h 62"/>
              <a:gd name="T78" fmla="*/ 58 w 62"/>
              <a:gd name="T79" fmla="*/ 15 h 62"/>
              <a:gd name="T80" fmla="*/ 60 w 62"/>
              <a:gd name="T81" fmla="*/ 17 h 62"/>
              <a:gd name="T82" fmla="*/ 62 w 62"/>
              <a:gd name="T83" fmla="*/ 15 h 62"/>
              <a:gd name="T84" fmla="*/ 62 w 62"/>
              <a:gd name="T85" fmla="*/ 2 h 62"/>
              <a:gd name="T86" fmla="*/ 60 w 62"/>
              <a:gd name="T87" fmla="*/ 0 h 62"/>
              <a:gd name="T88" fmla="*/ 25 w 62"/>
              <a:gd name="T89" fmla="*/ 34 h 62"/>
              <a:gd name="T90" fmla="*/ 4 w 62"/>
              <a:gd name="T91" fmla="*/ 55 h 62"/>
              <a:gd name="T92" fmla="*/ 4 w 62"/>
              <a:gd name="T93" fmla="*/ 48 h 62"/>
              <a:gd name="T94" fmla="*/ 2 w 62"/>
              <a:gd name="T95" fmla="*/ 46 h 62"/>
              <a:gd name="T96" fmla="*/ 0 w 62"/>
              <a:gd name="T97" fmla="*/ 48 h 62"/>
              <a:gd name="T98" fmla="*/ 0 w 62"/>
              <a:gd name="T99" fmla="*/ 60 h 62"/>
              <a:gd name="T100" fmla="*/ 2 w 62"/>
              <a:gd name="T101" fmla="*/ 62 h 62"/>
              <a:gd name="T102" fmla="*/ 15 w 62"/>
              <a:gd name="T103" fmla="*/ 62 h 62"/>
              <a:gd name="T104" fmla="*/ 17 w 62"/>
              <a:gd name="T105" fmla="*/ 60 h 62"/>
              <a:gd name="T106" fmla="*/ 15 w 62"/>
              <a:gd name="T107" fmla="*/ 58 h 62"/>
              <a:gd name="T108" fmla="*/ 7 w 62"/>
              <a:gd name="T109" fmla="*/ 58 h 62"/>
              <a:gd name="T110" fmla="*/ 28 w 62"/>
              <a:gd name="T111" fmla="*/ 37 h 62"/>
              <a:gd name="T112" fmla="*/ 28 w 62"/>
              <a:gd name="T113" fmla="*/ 34 h 62"/>
              <a:gd name="T114" fmla="*/ 25 w 62"/>
              <a:gd name="T115" fmla="*/ 34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62" h="62">
                <a:moveTo>
                  <a:pt x="28" y="25"/>
                </a:moveTo>
                <a:cubicBezTo>
                  <a:pt x="29" y="26"/>
                  <a:pt x="29" y="27"/>
                  <a:pt x="28" y="28"/>
                </a:cubicBezTo>
                <a:cubicBezTo>
                  <a:pt x="28" y="28"/>
                  <a:pt x="27" y="29"/>
                  <a:pt x="27" y="29"/>
                </a:cubicBezTo>
                <a:cubicBezTo>
                  <a:pt x="26" y="29"/>
                  <a:pt x="25" y="28"/>
                  <a:pt x="25" y="28"/>
                </a:cubicBezTo>
                <a:cubicBezTo>
                  <a:pt x="4" y="7"/>
                  <a:pt x="4" y="7"/>
                  <a:pt x="4" y="7"/>
                </a:cubicBezTo>
                <a:cubicBezTo>
                  <a:pt x="4" y="15"/>
                  <a:pt x="4" y="15"/>
                  <a:pt x="4" y="15"/>
                </a:cubicBezTo>
                <a:cubicBezTo>
                  <a:pt x="4" y="16"/>
                  <a:pt x="3" y="17"/>
                  <a:pt x="2" y="17"/>
                </a:cubicBezTo>
                <a:cubicBezTo>
                  <a:pt x="1" y="17"/>
                  <a:pt x="0" y="16"/>
                  <a:pt x="0" y="15"/>
                </a:cubicBezTo>
                <a:cubicBezTo>
                  <a:pt x="0" y="2"/>
                  <a:pt x="0" y="2"/>
                  <a:pt x="0" y="2"/>
                </a:cubicBezTo>
                <a:cubicBezTo>
                  <a:pt x="0" y="1"/>
                  <a:pt x="1" y="0"/>
                  <a:pt x="2" y="0"/>
                </a:cubicBezTo>
                <a:cubicBezTo>
                  <a:pt x="15" y="0"/>
                  <a:pt x="15" y="0"/>
                  <a:pt x="15" y="0"/>
                </a:cubicBezTo>
                <a:cubicBezTo>
                  <a:pt x="16" y="0"/>
                  <a:pt x="17" y="1"/>
                  <a:pt x="17" y="2"/>
                </a:cubicBezTo>
                <a:cubicBezTo>
                  <a:pt x="17" y="4"/>
                  <a:pt x="16" y="4"/>
                  <a:pt x="15" y="4"/>
                </a:cubicBezTo>
                <a:cubicBezTo>
                  <a:pt x="7" y="4"/>
                  <a:pt x="7" y="4"/>
                  <a:pt x="7" y="4"/>
                </a:cubicBezTo>
                <a:lnTo>
                  <a:pt x="28" y="25"/>
                </a:lnTo>
                <a:close/>
                <a:moveTo>
                  <a:pt x="60" y="46"/>
                </a:moveTo>
                <a:cubicBezTo>
                  <a:pt x="59" y="46"/>
                  <a:pt x="58" y="46"/>
                  <a:pt x="58" y="48"/>
                </a:cubicBezTo>
                <a:cubicBezTo>
                  <a:pt x="58" y="55"/>
                  <a:pt x="58" y="55"/>
                  <a:pt x="58" y="55"/>
                </a:cubicBezTo>
                <a:cubicBezTo>
                  <a:pt x="37" y="34"/>
                  <a:pt x="37" y="34"/>
                  <a:pt x="37" y="34"/>
                </a:cubicBezTo>
                <a:cubicBezTo>
                  <a:pt x="36" y="34"/>
                  <a:pt x="35" y="34"/>
                  <a:pt x="34" y="34"/>
                </a:cubicBezTo>
                <a:cubicBezTo>
                  <a:pt x="34" y="35"/>
                  <a:pt x="34" y="36"/>
                  <a:pt x="34" y="37"/>
                </a:cubicBezTo>
                <a:cubicBezTo>
                  <a:pt x="55" y="58"/>
                  <a:pt x="55" y="58"/>
                  <a:pt x="55" y="58"/>
                </a:cubicBezTo>
                <a:cubicBezTo>
                  <a:pt x="47" y="58"/>
                  <a:pt x="47" y="58"/>
                  <a:pt x="47" y="58"/>
                </a:cubicBezTo>
                <a:cubicBezTo>
                  <a:pt x="46" y="58"/>
                  <a:pt x="45" y="59"/>
                  <a:pt x="45" y="60"/>
                </a:cubicBezTo>
                <a:cubicBezTo>
                  <a:pt x="45" y="61"/>
                  <a:pt x="46" y="62"/>
                  <a:pt x="47" y="62"/>
                </a:cubicBezTo>
                <a:cubicBezTo>
                  <a:pt x="60" y="62"/>
                  <a:pt x="60" y="62"/>
                  <a:pt x="60" y="62"/>
                </a:cubicBezTo>
                <a:cubicBezTo>
                  <a:pt x="61" y="62"/>
                  <a:pt x="62" y="61"/>
                  <a:pt x="62" y="60"/>
                </a:cubicBezTo>
                <a:cubicBezTo>
                  <a:pt x="62" y="48"/>
                  <a:pt x="62" y="48"/>
                  <a:pt x="62" y="48"/>
                </a:cubicBezTo>
                <a:cubicBezTo>
                  <a:pt x="62" y="46"/>
                  <a:pt x="61" y="46"/>
                  <a:pt x="60" y="46"/>
                </a:cubicBezTo>
                <a:close/>
                <a:moveTo>
                  <a:pt x="60" y="0"/>
                </a:moveTo>
                <a:cubicBezTo>
                  <a:pt x="47" y="0"/>
                  <a:pt x="47" y="0"/>
                  <a:pt x="47" y="0"/>
                </a:cubicBezTo>
                <a:cubicBezTo>
                  <a:pt x="46" y="0"/>
                  <a:pt x="45" y="1"/>
                  <a:pt x="45" y="2"/>
                </a:cubicBezTo>
                <a:cubicBezTo>
                  <a:pt x="45" y="4"/>
                  <a:pt x="46" y="4"/>
                  <a:pt x="47" y="4"/>
                </a:cubicBezTo>
                <a:cubicBezTo>
                  <a:pt x="55" y="4"/>
                  <a:pt x="55" y="4"/>
                  <a:pt x="55" y="4"/>
                </a:cubicBezTo>
                <a:cubicBezTo>
                  <a:pt x="34" y="25"/>
                  <a:pt x="34" y="25"/>
                  <a:pt x="34" y="25"/>
                </a:cubicBezTo>
                <a:cubicBezTo>
                  <a:pt x="34" y="26"/>
                  <a:pt x="34" y="27"/>
                  <a:pt x="34" y="28"/>
                </a:cubicBezTo>
                <a:cubicBezTo>
                  <a:pt x="35" y="28"/>
                  <a:pt x="35" y="29"/>
                  <a:pt x="36" y="29"/>
                </a:cubicBezTo>
                <a:cubicBezTo>
                  <a:pt x="36" y="29"/>
                  <a:pt x="37" y="28"/>
                  <a:pt x="37" y="28"/>
                </a:cubicBezTo>
                <a:cubicBezTo>
                  <a:pt x="58" y="7"/>
                  <a:pt x="58" y="7"/>
                  <a:pt x="58" y="7"/>
                </a:cubicBezTo>
                <a:cubicBezTo>
                  <a:pt x="58" y="15"/>
                  <a:pt x="58" y="15"/>
                  <a:pt x="58" y="15"/>
                </a:cubicBezTo>
                <a:cubicBezTo>
                  <a:pt x="58" y="16"/>
                  <a:pt x="59" y="17"/>
                  <a:pt x="60" y="17"/>
                </a:cubicBezTo>
                <a:cubicBezTo>
                  <a:pt x="61" y="17"/>
                  <a:pt x="62" y="16"/>
                  <a:pt x="62" y="15"/>
                </a:cubicBezTo>
                <a:cubicBezTo>
                  <a:pt x="62" y="2"/>
                  <a:pt x="62" y="2"/>
                  <a:pt x="62" y="2"/>
                </a:cubicBezTo>
                <a:cubicBezTo>
                  <a:pt x="62" y="1"/>
                  <a:pt x="61" y="0"/>
                  <a:pt x="60" y="0"/>
                </a:cubicBezTo>
                <a:close/>
                <a:moveTo>
                  <a:pt x="25" y="34"/>
                </a:moveTo>
                <a:cubicBezTo>
                  <a:pt x="4" y="55"/>
                  <a:pt x="4" y="55"/>
                  <a:pt x="4" y="55"/>
                </a:cubicBezTo>
                <a:cubicBezTo>
                  <a:pt x="4" y="48"/>
                  <a:pt x="4" y="48"/>
                  <a:pt x="4" y="48"/>
                </a:cubicBezTo>
                <a:cubicBezTo>
                  <a:pt x="4" y="46"/>
                  <a:pt x="3" y="46"/>
                  <a:pt x="2" y="46"/>
                </a:cubicBezTo>
                <a:cubicBezTo>
                  <a:pt x="1" y="46"/>
                  <a:pt x="0" y="46"/>
                  <a:pt x="0" y="48"/>
                </a:cubicBezTo>
                <a:cubicBezTo>
                  <a:pt x="0" y="60"/>
                  <a:pt x="0" y="60"/>
                  <a:pt x="0" y="60"/>
                </a:cubicBezTo>
                <a:cubicBezTo>
                  <a:pt x="0" y="61"/>
                  <a:pt x="1" y="62"/>
                  <a:pt x="2" y="62"/>
                </a:cubicBezTo>
                <a:cubicBezTo>
                  <a:pt x="15" y="62"/>
                  <a:pt x="15" y="62"/>
                  <a:pt x="15" y="62"/>
                </a:cubicBezTo>
                <a:cubicBezTo>
                  <a:pt x="16" y="62"/>
                  <a:pt x="17" y="61"/>
                  <a:pt x="17" y="60"/>
                </a:cubicBezTo>
                <a:cubicBezTo>
                  <a:pt x="17" y="59"/>
                  <a:pt x="16" y="58"/>
                  <a:pt x="15" y="58"/>
                </a:cubicBezTo>
                <a:cubicBezTo>
                  <a:pt x="7" y="58"/>
                  <a:pt x="7" y="58"/>
                  <a:pt x="7" y="58"/>
                </a:cubicBezTo>
                <a:cubicBezTo>
                  <a:pt x="28" y="37"/>
                  <a:pt x="28" y="37"/>
                  <a:pt x="28" y="37"/>
                </a:cubicBezTo>
                <a:cubicBezTo>
                  <a:pt x="29" y="36"/>
                  <a:pt x="29" y="35"/>
                  <a:pt x="28" y="34"/>
                </a:cubicBezTo>
                <a:cubicBezTo>
                  <a:pt x="27" y="34"/>
                  <a:pt x="26" y="34"/>
                  <a:pt x="25" y="34"/>
                </a:cubicBezTo>
                <a:close/>
              </a:path>
            </a:pathLst>
          </a:custGeom>
          <a:solidFill>
            <a:srgbClr val="2883B0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en-US" sz="1015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4" name="TextBox 9"/>
          <p:cNvSpPr txBox="1"/>
          <p:nvPr/>
        </p:nvSpPr>
        <p:spPr>
          <a:xfrm>
            <a:off x="4487074" y="4536836"/>
            <a:ext cx="3090658" cy="120967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defTabSz="457200">
              <a:lnSpc>
                <a:spcPct val="130000"/>
              </a:lnSpc>
              <a:defRPr sz="1200">
                <a:solidFill>
                  <a:schemeClr val="bg1">
                    <a:lumMod val="50000"/>
                  </a:schemeClr>
                </a:solidFill>
                <a:latin typeface="Source Han Sans CN Normal" panose="020B0400000000000000" pitchFamily="34" charset="-128"/>
                <a:ea typeface="Source Han Sans CN Normal" panose="020B0400000000000000" pitchFamily="34" charset="-128"/>
              </a:defRPr>
            </a:lvl1pPr>
          </a:lstStyle>
          <a:p>
            <a:r>
              <a:rPr lang="zh-CN" altLang="en-US" sz="1400" dirty="0">
                <a:latin typeface="+mn-lt"/>
                <a:ea typeface="+mn-ea"/>
                <a:cs typeface="+mn-ea"/>
                <a:sym typeface="+mn-lt"/>
              </a:rPr>
              <a:t>利用</a:t>
            </a:r>
            <a:r>
              <a:rPr lang="en-US" altLang="zh-CN" sz="1400" dirty="0">
                <a:latin typeface="+mn-lt"/>
                <a:ea typeface="+mn-ea"/>
                <a:cs typeface="+mn-ea"/>
                <a:sym typeface="+mn-lt"/>
              </a:rPr>
              <a:t>GPT</a:t>
            </a:r>
            <a:r>
              <a:rPr lang="zh-CN" altLang="en-US" sz="1400" dirty="0">
                <a:latin typeface="+mn-lt"/>
                <a:ea typeface="+mn-ea"/>
                <a:cs typeface="+mn-ea"/>
                <a:sym typeface="+mn-lt"/>
              </a:rPr>
              <a:t>的能力对轨迹数据进行处理，结合</a:t>
            </a:r>
            <a:r>
              <a:rPr lang="en-US" altLang="zh-CN" sz="1400" dirty="0">
                <a:latin typeface="+mn-lt"/>
                <a:ea typeface="+mn-ea"/>
                <a:cs typeface="+mn-ea"/>
                <a:sym typeface="+mn-lt"/>
              </a:rPr>
              <a:t>Scikit Mobility</a:t>
            </a:r>
            <a:r>
              <a:rPr lang="zh-CN" altLang="en-US" sz="1400" dirty="0">
                <a:latin typeface="+mn-lt"/>
                <a:ea typeface="+mn-ea"/>
                <a:cs typeface="+mn-ea"/>
                <a:sym typeface="+mn-lt"/>
              </a:rPr>
              <a:t>等数据处理库的专业能力，将时空数据任务简单化、便利化</a:t>
            </a:r>
            <a:endParaRPr lang="zh-CN" altLang="en-US" sz="1400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" name="TextBox 6"/>
          <p:cNvSpPr txBox="1"/>
          <p:nvPr/>
        </p:nvSpPr>
        <p:spPr>
          <a:xfrm>
            <a:off x="5246546" y="3713180"/>
            <a:ext cx="1846277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灵活处理时空轨迹数据</a:t>
            </a:r>
            <a:endParaRPr lang="zh-CN" altLang="en-US" sz="1600" b="1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9" name="Freeform 90"/>
          <p:cNvSpPr>
            <a:spLocks noEditPoints="1"/>
          </p:cNvSpPr>
          <p:nvPr/>
        </p:nvSpPr>
        <p:spPr bwMode="auto">
          <a:xfrm>
            <a:off x="879954" y="3743997"/>
            <a:ext cx="436699" cy="451550"/>
          </a:xfrm>
          <a:custGeom>
            <a:avLst/>
            <a:gdLst>
              <a:gd name="T0" fmla="*/ 28 w 62"/>
              <a:gd name="T1" fmla="*/ 25 h 62"/>
              <a:gd name="T2" fmla="*/ 28 w 62"/>
              <a:gd name="T3" fmla="*/ 28 h 62"/>
              <a:gd name="T4" fmla="*/ 27 w 62"/>
              <a:gd name="T5" fmla="*/ 29 h 62"/>
              <a:gd name="T6" fmla="*/ 25 w 62"/>
              <a:gd name="T7" fmla="*/ 28 h 62"/>
              <a:gd name="T8" fmla="*/ 4 w 62"/>
              <a:gd name="T9" fmla="*/ 7 h 62"/>
              <a:gd name="T10" fmla="*/ 4 w 62"/>
              <a:gd name="T11" fmla="*/ 15 h 62"/>
              <a:gd name="T12" fmla="*/ 2 w 62"/>
              <a:gd name="T13" fmla="*/ 17 h 62"/>
              <a:gd name="T14" fmla="*/ 0 w 62"/>
              <a:gd name="T15" fmla="*/ 15 h 62"/>
              <a:gd name="T16" fmla="*/ 0 w 62"/>
              <a:gd name="T17" fmla="*/ 2 h 62"/>
              <a:gd name="T18" fmla="*/ 2 w 62"/>
              <a:gd name="T19" fmla="*/ 0 h 62"/>
              <a:gd name="T20" fmla="*/ 15 w 62"/>
              <a:gd name="T21" fmla="*/ 0 h 62"/>
              <a:gd name="T22" fmla="*/ 17 w 62"/>
              <a:gd name="T23" fmla="*/ 2 h 62"/>
              <a:gd name="T24" fmla="*/ 15 w 62"/>
              <a:gd name="T25" fmla="*/ 4 h 62"/>
              <a:gd name="T26" fmla="*/ 7 w 62"/>
              <a:gd name="T27" fmla="*/ 4 h 62"/>
              <a:gd name="T28" fmla="*/ 28 w 62"/>
              <a:gd name="T29" fmla="*/ 25 h 62"/>
              <a:gd name="T30" fmla="*/ 60 w 62"/>
              <a:gd name="T31" fmla="*/ 46 h 62"/>
              <a:gd name="T32" fmla="*/ 58 w 62"/>
              <a:gd name="T33" fmla="*/ 48 h 62"/>
              <a:gd name="T34" fmla="*/ 58 w 62"/>
              <a:gd name="T35" fmla="*/ 55 h 62"/>
              <a:gd name="T36" fmla="*/ 37 w 62"/>
              <a:gd name="T37" fmla="*/ 34 h 62"/>
              <a:gd name="T38" fmla="*/ 34 w 62"/>
              <a:gd name="T39" fmla="*/ 34 h 62"/>
              <a:gd name="T40" fmla="*/ 34 w 62"/>
              <a:gd name="T41" fmla="*/ 37 h 62"/>
              <a:gd name="T42" fmla="*/ 55 w 62"/>
              <a:gd name="T43" fmla="*/ 58 h 62"/>
              <a:gd name="T44" fmla="*/ 47 w 62"/>
              <a:gd name="T45" fmla="*/ 58 h 62"/>
              <a:gd name="T46" fmla="*/ 45 w 62"/>
              <a:gd name="T47" fmla="*/ 60 h 62"/>
              <a:gd name="T48" fmla="*/ 47 w 62"/>
              <a:gd name="T49" fmla="*/ 62 h 62"/>
              <a:gd name="T50" fmla="*/ 60 w 62"/>
              <a:gd name="T51" fmla="*/ 62 h 62"/>
              <a:gd name="T52" fmla="*/ 62 w 62"/>
              <a:gd name="T53" fmla="*/ 60 h 62"/>
              <a:gd name="T54" fmla="*/ 62 w 62"/>
              <a:gd name="T55" fmla="*/ 48 h 62"/>
              <a:gd name="T56" fmla="*/ 60 w 62"/>
              <a:gd name="T57" fmla="*/ 46 h 62"/>
              <a:gd name="T58" fmla="*/ 60 w 62"/>
              <a:gd name="T59" fmla="*/ 0 h 62"/>
              <a:gd name="T60" fmla="*/ 47 w 62"/>
              <a:gd name="T61" fmla="*/ 0 h 62"/>
              <a:gd name="T62" fmla="*/ 45 w 62"/>
              <a:gd name="T63" fmla="*/ 2 h 62"/>
              <a:gd name="T64" fmla="*/ 47 w 62"/>
              <a:gd name="T65" fmla="*/ 4 h 62"/>
              <a:gd name="T66" fmla="*/ 55 w 62"/>
              <a:gd name="T67" fmla="*/ 4 h 62"/>
              <a:gd name="T68" fmla="*/ 34 w 62"/>
              <a:gd name="T69" fmla="*/ 25 h 62"/>
              <a:gd name="T70" fmla="*/ 34 w 62"/>
              <a:gd name="T71" fmla="*/ 28 h 62"/>
              <a:gd name="T72" fmla="*/ 36 w 62"/>
              <a:gd name="T73" fmla="*/ 29 h 62"/>
              <a:gd name="T74" fmla="*/ 37 w 62"/>
              <a:gd name="T75" fmla="*/ 28 h 62"/>
              <a:gd name="T76" fmla="*/ 58 w 62"/>
              <a:gd name="T77" fmla="*/ 7 h 62"/>
              <a:gd name="T78" fmla="*/ 58 w 62"/>
              <a:gd name="T79" fmla="*/ 15 h 62"/>
              <a:gd name="T80" fmla="*/ 60 w 62"/>
              <a:gd name="T81" fmla="*/ 17 h 62"/>
              <a:gd name="T82" fmla="*/ 62 w 62"/>
              <a:gd name="T83" fmla="*/ 15 h 62"/>
              <a:gd name="T84" fmla="*/ 62 w 62"/>
              <a:gd name="T85" fmla="*/ 2 h 62"/>
              <a:gd name="T86" fmla="*/ 60 w 62"/>
              <a:gd name="T87" fmla="*/ 0 h 62"/>
              <a:gd name="T88" fmla="*/ 25 w 62"/>
              <a:gd name="T89" fmla="*/ 34 h 62"/>
              <a:gd name="T90" fmla="*/ 4 w 62"/>
              <a:gd name="T91" fmla="*/ 55 h 62"/>
              <a:gd name="T92" fmla="*/ 4 w 62"/>
              <a:gd name="T93" fmla="*/ 48 h 62"/>
              <a:gd name="T94" fmla="*/ 2 w 62"/>
              <a:gd name="T95" fmla="*/ 46 h 62"/>
              <a:gd name="T96" fmla="*/ 0 w 62"/>
              <a:gd name="T97" fmla="*/ 48 h 62"/>
              <a:gd name="T98" fmla="*/ 0 w 62"/>
              <a:gd name="T99" fmla="*/ 60 h 62"/>
              <a:gd name="T100" fmla="*/ 2 w 62"/>
              <a:gd name="T101" fmla="*/ 62 h 62"/>
              <a:gd name="T102" fmla="*/ 15 w 62"/>
              <a:gd name="T103" fmla="*/ 62 h 62"/>
              <a:gd name="T104" fmla="*/ 17 w 62"/>
              <a:gd name="T105" fmla="*/ 60 h 62"/>
              <a:gd name="T106" fmla="*/ 15 w 62"/>
              <a:gd name="T107" fmla="*/ 58 h 62"/>
              <a:gd name="T108" fmla="*/ 7 w 62"/>
              <a:gd name="T109" fmla="*/ 58 h 62"/>
              <a:gd name="T110" fmla="*/ 28 w 62"/>
              <a:gd name="T111" fmla="*/ 37 h 62"/>
              <a:gd name="T112" fmla="*/ 28 w 62"/>
              <a:gd name="T113" fmla="*/ 34 h 62"/>
              <a:gd name="T114" fmla="*/ 25 w 62"/>
              <a:gd name="T115" fmla="*/ 34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62" h="62">
                <a:moveTo>
                  <a:pt x="28" y="25"/>
                </a:moveTo>
                <a:cubicBezTo>
                  <a:pt x="29" y="26"/>
                  <a:pt x="29" y="27"/>
                  <a:pt x="28" y="28"/>
                </a:cubicBezTo>
                <a:cubicBezTo>
                  <a:pt x="28" y="28"/>
                  <a:pt x="27" y="29"/>
                  <a:pt x="27" y="29"/>
                </a:cubicBezTo>
                <a:cubicBezTo>
                  <a:pt x="26" y="29"/>
                  <a:pt x="25" y="28"/>
                  <a:pt x="25" y="28"/>
                </a:cubicBezTo>
                <a:cubicBezTo>
                  <a:pt x="4" y="7"/>
                  <a:pt x="4" y="7"/>
                  <a:pt x="4" y="7"/>
                </a:cubicBezTo>
                <a:cubicBezTo>
                  <a:pt x="4" y="15"/>
                  <a:pt x="4" y="15"/>
                  <a:pt x="4" y="15"/>
                </a:cubicBezTo>
                <a:cubicBezTo>
                  <a:pt x="4" y="16"/>
                  <a:pt x="3" y="17"/>
                  <a:pt x="2" y="17"/>
                </a:cubicBezTo>
                <a:cubicBezTo>
                  <a:pt x="1" y="17"/>
                  <a:pt x="0" y="16"/>
                  <a:pt x="0" y="15"/>
                </a:cubicBezTo>
                <a:cubicBezTo>
                  <a:pt x="0" y="2"/>
                  <a:pt x="0" y="2"/>
                  <a:pt x="0" y="2"/>
                </a:cubicBezTo>
                <a:cubicBezTo>
                  <a:pt x="0" y="1"/>
                  <a:pt x="1" y="0"/>
                  <a:pt x="2" y="0"/>
                </a:cubicBezTo>
                <a:cubicBezTo>
                  <a:pt x="15" y="0"/>
                  <a:pt x="15" y="0"/>
                  <a:pt x="15" y="0"/>
                </a:cubicBezTo>
                <a:cubicBezTo>
                  <a:pt x="16" y="0"/>
                  <a:pt x="17" y="1"/>
                  <a:pt x="17" y="2"/>
                </a:cubicBezTo>
                <a:cubicBezTo>
                  <a:pt x="17" y="4"/>
                  <a:pt x="16" y="4"/>
                  <a:pt x="15" y="4"/>
                </a:cubicBezTo>
                <a:cubicBezTo>
                  <a:pt x="7" y="4"/>
                  <a:pt x="7" y="4"/>
                  <a:pt x="7" y="4"/>
                </a:cubicBezTo>
                <a:lnTo>
                  <a:pt x="28" y="25"/>
                </a:lnTo>
                <a:close/>
                <a:moveTo>
                  <a:pt x="60" y="46"/>
                </a:moveTo>
                <a:cubicBezTo>
                  <a:pt x="59" y="46"/>
                  <a:pt x="58" y="46"/>
                  <a:pt x="58" y="48"/>
                </a:cubicBezTo>
                <a:cubicBezTo>
                  <a:pt x="58" y="55"/>
                  <a:pt x="58" y="55"/>
                  <a:pt x="58" y="55"/>
                </a:cubicBezTo>
                <a:cubicBezTo>
                  <a:pt x="37" y="34"/>
                  <a:pt x="37" y="34"/>
                  <a:pt x="37" y="34"/>
                </a:cubicBezTo>
                <a:cubicBezTo>
                  <a:pt x="36" y="34"/>
                  <a:pt x="35" y="34"/>
                  <a:pt x="34" y="34"/>
                </a:cubicBezTo>
                <a:cubicBezTo>
                  <a:pt x="34" y="35"/>
                  <a:pt x="34" y="36"/>
                  <a:pt x="34" y="37"/>
                </a:cubicBezTo>
                <a:cubicBezTo>
                  <a:pt x="55" y="58"/>
                  <a:pt x="55" y="58"/>
                  <a:pt x="55" y="58"/>
                </a:cubicBezTo>
                <a:cubicBezTo>
                  <a:pt x="47" y="58"/>
                  <a:pt x="47" y="58"/>
                  <a:pt x="47" y="58"/>
                </a:cubicBezTo>
                <a:cubicBezTo>
                  <a:pt x="46" y="58"/>
                  <a:pt x="45" y="59"/>
                  <a:pt x="45" y="60"/>
                </a:cubicBezTo>
                <a:cubicBezTo>
                  <a:pt x="45" y="61"/>
                  <a:pt x="46" y="62"/>
                  <a:pt x="47" y="62"/>
                </a:cubicBezTo>
                <a:cubicBezTo>
                  <a:pt x="60" y="62"/>
                  <a:pt x="60" y="62"/>
                  <a:pt x="60" y="62"/>
                </a:cubicBezTo>
                <a:cubicBezTo>
                  <a:pt x="61" y="62"/>
                  <a:pt x="62" y="61"/>
                  <a:pt x="62" y="60"/>
                </a:cubicBezTo>
                <a:cubicBezTo>
                  <a:pt x="62" y="48"/>
                  <a:pt x="62" y="48"/>
                  <a:pt x="62" y="48"/>
                </a:cubicBezTo>
                <a:cubicBezTo>
                  <a:pt x="62" y="46"/>
                  <a:pt x="61" y="46"/>
                  <a:pt x="60" y="46"/>
                </a:cubicBezTo>
                <a:close/>
                <a:moveTo>
                  <a:pt x="60" y="0"/>
                </a:moveTo>
                <a:cubicBezTo>
                  <a:pt x="47" y="0"/>
                  <a:pt x="47" y="0"/>
                  <a:pt x="47" y="0"/>
                </a:cubicBezTo>
                <a:cubicBezTo>
                  <a:pt x="46" y="0"/>
                  <a:pt x="45" y="1"/>
                  <a:pt x="45" y="2"/>
                </a:cubicBezTo>
                <a:cubicBezTo>
                  <a:pt x="45" y="4"/>
                  <a:pt x="46" y="4"/>
                  <a:pt x="47" y="4"/>
                </a:cubicBezTo>
                <a:cubicBezTo>
                  <a:pt x="55" y="4"/>
                  <a:pt x="55" y="4"/>
                  <a:pt x="55" y="4"/>
                </a:cubicBezTo>
                <a:cubicBezTo>
                  <a:pt x="34" y="25"/>
                  <a:pt x="34" y="25"/>
                  <a:pt x="34" y="25"/>
                </a:cubicBezTo>
                <a:cubicBezTo>
                  <a:pt x="34" y="26"/>
                  <a:pt x="34" y="27"/>
                  <a:pt x="34" y="28"/>
                </a:cubicBezTo>
                <a:cubicBezTo>
                  <a:pt x="35" y="28"/>
                  <a:pt x="35" y="29"/>
                  <a:pt x="36" y="29"/>
                </a:cubicBezTo>
                <a:cubicBezTo>
                  <a:pt x="36" y="29"/>
                  <a:pt x="37" y="28"/>
                  <a:pt x="37" y="28"/>
                </a:cubicBezTo>
                <a:cubicBezTo>
                  <a:pt x="58" y="7"/>
                  <a:pt x="58" y="7"/>
                  <a:pt x="58" y="7"/>
                </a:cubicBezTo>
                <a:cubicBezTo>
                  <a:pt x="58" y="15"/>
                  <a:pt x="58" y="15"/>
                  <a:pt x="58" y="15"/>
                </a:cubicBezTo>
                <a:cubicBezTo>
                  <a:pt x="58" y="16"/>
                  <a:pt x="59" y="17"/>
                  <a:pt x="60" y="17"/>
                </a:cubicBezTo>
                <a:cubicBezTo>
                  <a:pt x="61" y="17"/>
                  <a:pt x="62" y="16"/>
                  <a:pt x="62" y="15"/>
                </a:cubicBezTo>
                <a:cubicBezTo>
                  <a:pt x="62" y="2"/>
                  <a:pt x="62" y="2"/>
                  <a:pt x="62" y="2"/>
                </a:cubicBezTo>
                <a:cubicBezTo>
                  <a:pt x="62" y="1"/>
                  <a:pt x="61" y="0"/>
                  <a:pt x="60" y="0"/>
                </a:cubicBezTo>
                <a:close/>
                <a:moveTo>
                  <a:pt x="25" y="34"/>
                </a:moveTo>
                <a:cubicBezTo>
                  <a:pt x="4" y="55"/>
                  <a:pt x="4" y="55"/>
                  <a:pt x="4" y="55"/>
                </a:cubicBezTo>
                <a:cubicBezTo>
                  <a:pt x="4" y="48"/>
                  <a:pt x="4" y="48"/>
                  <a:pt x="4" y="48"/>
                </a:cubicBezTo>
                <a:cubicBezTo>
                  <a:pt x="4" y="46"/>
                  <a:pt x="3" y="46"/>
                  <a:pt x="2" y="46"/>
                </a:cubicBezTo>
                <a:cubicBezTo>
                  <a:pt x="1" y="46"/>
                  <a:pt x="0" y="46"/>
                  <a:pt x="0" y="48"/>
                </a:cubicBezTo>
                <a:cubicBezTo>
                  <a:pt x="0" y="60"/>
                  <a:pt x="0" y="60"/>
                  <a:pt x="0" y="60"/>
                </a:cubicBezTo>
                <a:cubicBezTo>
                  <a:pt x="0" y="61"/>
                  <a:pt x="1" y="62"/>
                  <a:pt x="2" y="62"/>
                </a:cubicBezTo>
                <a:cubicBezTo>
                  <a:pt x="15" y="62"/>
                  <a:pt x="15" y="62"/>
                  <a:pt x="15" y="62"/>
                </a:cubicBezTo>
                <a:cubicBezTo>
                  <a:pt x="16" y="62"/>
                  <a:pt x="17" y="61"/>
                  <a:pt x="17" y="60"/>
                </a:cubicBezTo>
                <a:cubicBezTo>
                  <a:pt x="17" y="59"/>
                  <a:pt x="16" y="58"/>
                  <a:pt x="15" y="58"/>
                </a:cubicBezTo>
                <a:cubicBezTo>
                  <a:pt x="7" y="58"/>
                  <a:pt x="7" y="58"/>
                  <a:pt x="7" y="58"/>
                </a:cubicBezTo>
                <a:cubicBezTo>
                  <a:pt x="28" y="37"/>
                  <a:pt x="28" y="37"/>
                  <a:pt x="28" y="37"/>
                </a:cubicBezTo>
                <a:cubicBezTo>
                  <a:pt x="29" y="36"/>
                  <a:pt x="29" y="35"/>
                  <a:pt x="28" y="34"/>
                </a:cubicBezTo>
                <a:cubicBezTo>
                  <a:pt x="27" y="34"/>
                  <a:pt x="26" y="34"/>
                  <a:pt x="25" y="34"/>
                </a:cubicBezTo>
                <a:close/>
              </a:path>
            </a:pathLst>
          </a:custGeom>
          <a:solidFill>
            <a:srgbClr val="2883B0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en-US" sz="1015">
              <a:solidFill>
                <a:schemeClr val="accent1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1"/>
          <p:cNvGrpSpPr/>
          <p:nvPr/>
        </p:nvGrpSpPr>
        <p:grpSpPr>
          <a:xfrm rot="10800000">
            <a:off x="584803" y="3214535"/>
            <a:ext cx="3200400" cy="784772"/>
            <a:chOff x="701702" y="2634888"/>
            <a:chExt cx="2057400" cy="588579"/>
          </a:xfrm>
          <a:solidFill>
            <a:schemeClr val="accent2"/>
          </a:solidFill>
          <a:effectLst/>
        </p:grpSpPr>
        <p:sp>
          <p:nvSpPr>
            <p:cNvPr id="3" name="Rounded Rectangle 32"/>
            <p:cNvSpPr/>
            <p:nvPr/>
          </p:nvSpPr>
          <p:spPr>
            <a:xfrm>
              <a:off x="701702" y="2766267"/>
              <a:ext cx="2057400" cy="457200"/>
            </a:xfrm>
            <a:prstGeom prst="roundRect">
              <a:avLst>
                <a:gd name="adj" fmla="val 50000"/>
              </a:avLst>
            </a:prstGeom>
            <a:solidFill>
              <a:srgbClr val="2883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cs typeface="+mn-ea"/>
                <a:sym typeface="+mn-lt"/>
              </a:endParaRPr>
            </a:p>
          </p:txBody>
        </p:sp>
        <p:sp>
          <p:nvSpPr>
            <p:cNvPr id="5" name="Isosceles Triangle 34"/>
            <p:cNvSpPr/>
            <p:nvPr/>
          </p:nvSpPr>
          <p:spPr>
            <a:xfrm>
              <a:off x="1651537" y="2634888"/>
              <a:ext cx="152400" cy="131379"/>
            </a:xfrm>
            <a:prstGeom prst="triangle">
              <a:avLst/>
            </a:prstGeom>
            <a:solidFill>
              <a:srgbClr val="2883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cs typeface="+mn-ea"/>
                <a:sym typeface="+mn-lt"/>
              </a:endParaRPr>
            </a:p>
          </p:txBody>
        </p:sp>
      </p:grpSp>
      <p:grpSp>
        <p:nvGrpSpPr>
          <p:cNvPr id="6" name="Group 35"/>
          <p:cNvGrpSpPr/>
          <p:nvPr/>
        </p:nvGrpSpPr>
        <p:grpSpPr>
          <a:xfrm>
            <a:off x="3144106" y="3211786"/>
            <a:ext cx="3200400" cy="787521"/>
            <a:chOff x="2555902" y="2766267"/>
            <a:chExt cx="2057400" cy="590641"/>
          </a:xfrm>
          <a:solidFill>
            <a:schemeClr val="bg1">
              <a:lumMod val="85000"/>
            </a:schemeClr>
          </a:solidFill>
          <a:effectLst/>
        </p:grpSpPr>
        <p:sp>
          <p:nvSpPr>
            <p:cNvPr id="7" name="Rounded Rectangle 36"/>
            <p:cNvSpPr/>
            <p:nvPr/>
          </p:nvSpPr>
          <p:spPr>
            <a:xfrm>
              <a:off x="2555902" y="2766267"/>
              <a:ext cx="2057400" cy="4572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cs typeface="+mn-ea"/>
                <a:sym typeface="+mn-lt"/>
              </a:endParaRPr>
            </a:p>
          </p:txBody>
        </p:sp>
        <p:sp>
          <p:nvSpPr>
            <p:cNvPr id="9" name="Isosceles Triangle 38"/>
            <p:cNvSpPr/>
            <p:nvPr/>
          </p:nvSpPr>
          <p:spPr>
            <a:xfrm flipV="1">
              <a:off x="3505049" y="3225529"/>
              <a:ext cx="152400" cy="13137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cs typeface="+mn-ea"/>
                <a:sym typeface="+mn-lt"/>
              </a:endParaRPr>
            </a:p>
          </p:txBody>
        </p:sp>
      </p:grpSp>
      <p:grpSp>
        <p:nvGrpSpPr>
          <p:cNvPr id="10" name="Group 47"/>
          <p:cNvGrpSpPr/>
          <p:nvPr/>
        </p:nvGrpSpPr>
        <p:grpSpPr>
          <a:xfrm rot="10800000">
            <a:off x="5596421" y="3214535"/>
            <a:ext cx="3200400" cy="784772"/>
            <a:chOff x="4410102" y="2634888"/>
            <a:chExt cx="2057400" cy="588579"/>
          </a:xfrm>
          <a:solidFill>
            <a:srgbClr val="2883B0"/>
          </a:solidFill>
          <a:effectLst/>
        </p:grpSpPr>
        <p:sp>
          <p:nvSpPr>
            <p:cNvPr id="11" name="Rounded Rectangle 48"/>
            <p:cNvSpPr/>
            <p:nvPr/>
          </p:nvSpPr>
          <p:spPr>
            <a:xfrm>
              <a:off x="4410102" y="2766267"/>
              <a:ext cx="2057400" cy="4572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cs typeface="+mn-ea"/>
                <a:sym typeface="+mn-lt"/>
              </a:endParaRPr>
            </a:p>
          </p:txBody>
        </p:sp>
        <p:sp>
          <p:nvSpPr>
            <p:cNvPr id="12" name="Isosceles Triangle 49"/>
            <p:cNvSpPr/>
            <p:nvPr/>
          </p:nvSpPr>
          <p:spPr>
            <a:xfrm>
              <a:off x="5299252" y="2634888"/>
              <a:ext cx="152400" cy="13137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cs typeface="+mn-ea"/>
                <a:sym typeface="+mn-lt"/>
              </a:endParaRPr>
            </a:p>
          </p:txBody>
        </p:sp>
      </p:grpSp>
      <p:grpSp>
        <p:nvGrpSpPr>
          <p:cNvPr id="14" name="Group 51"/>
          <p:cNvGrpSpPr/>
          <p:nvPr/>
        </p:nvGrpSpPr>
        <p:grpSpPr>
          <a:xfrm>
            <a:off x="8387575" y="3211786"/>
            <a:ext cx="3200400" cy="787521"/>
            <a:chOff x="6264302" y="2766267"/>
            <a:chExt cx="2057400" cy="590641"/>
          </a:xfrm>
          <a:solidFill>
            <a:schemeClr val="bg1">
              <a:lumMod val="85000"/>
            </a:schemeClr>
          </a:solidFill>
          <a:effectLst/>
        </p:grpSpPr>
        <p:sp>
          <p:nvSpPr>
            <p:cNvPr id="15" name="Rounded Rectangle 52"/>
            <p:cNvSpPr/>
            <p:nvPr/>
          </p:nvSpPr>
          <p:spPr>
            <a:xfrm>
              <a:off x="6264302" y="2766267"/>
              <a:ext cx="2057400" cy="4572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cs typeface="+mn-ea"/>
                <a:sym typeface="+mn-lt"/>
              </a:endParaRPr>
            </a:p>
          </p:txBody>
        </p:sp>
        <p:sp>
          <p:nvSpPr>
            <p:cNvPr id="17" name="Isosceles Triangle 54"/>
            <p:cNvSpPr/>
            <p:nvPr/>
          </p:nvSpPr>
          <p:spPr>
            <a:xfrm flipV="1">
              <a:off x="7216802" y="3225529"/>
              <a:ext cx="152400" cy="13137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cs typeface="+mn-ea"/>
                <a:sym typeface="+mn-lt"/>
              </a:endParaRPr>
            </a:p>
          </p:txBody>
        </p:sp>
      </p:grpSp>
      <p:sp>
        <p:nvSpPr>
          <p:cNvPr id="18" name="矩形 17"/>
          <p:cNvSpPr/>
          <p:nvPr/>
        </p:nvSpPr>
        <p:spPr>
          <a:xfrm>
            <a:off x="1171374" y="3386958"/>
            <a:ext cx="758190" cy="3067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Step 1</a:t>
            </a:r>
            <a:endParaRPr lang="en-US" altLang="zh-CN" sz="1400" dirty="0">
              <a:solidFill>
                <a:schemeClr val="bg1">
                  <a:lumMod val="9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3737017" y="3386958"/>
            <a:ext cx="758190" cy="3067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Step 2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6344506" y="3386958"/>
            <a:ext cx="758190" cy="3067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Step 3</a:t>
            </a:r>
            <a:endParaRPr lang="en-US" altLang="zh-CN" sz="1400" dirty="0">
              <a:solidFill>
                <a:schemeClr val="bg1">
                  <a:lumMod val="9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9099149" y="3386958"/>
            <a:ext cx="758190" cy="3067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Step 4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6" name="椭圆 25"/>
          <p:cNvSpPr/>
          <p:nvPr/>
        </p:nvSpPr>
        <p:spPr>
          <a:xfrm>
            <a:off x="867916" y="1408845"/>
            <a:ext cx="314325" cy="314325"/>
          </a:xfrm>
          <a:prstGeom prst="ellipse">
            <a:avLst/>
          </a:prstGeom>
          <a:solidFill>
            <a:srgbClr val="2883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7" name="TextBox 6"/>
          <p:cNvSpPr txBox="1"/>
          <p:nvPr/>
        </p:nvSpPr>
        <p:spPr>
          <a:xfrm>
            <a:off x="1383376" y="1246116"/>
            <a:ext cx="2972303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研究阶段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r>
              <a:rPr lang="en-US" sz="2800" b="1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Research Roadmap</a:t>
            </a:r>
            <a:endParaRPr lang="en-US" sz="2800" b="1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9" name="TextBox 9"/>
          <p:cNvSpPr txBox="1"/>
          <p:nvPr/>
        </p:nvSpPr>
        <p:spPr>
          <a:xfrm>
            <a:off x="868293" y="4339540"/>
            <a:ext cx="2227118" cy="169100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defTabSz="457200">
              <a:lnSpc>
                <a:spcPct val="130000"/>
              </a:lnSpc>
              <a:defRPr sz="1200">
                <a:solidFill>
                  <a:schemeClr val="bg1">
                    <a:lumMod val="50000"/>
                  </a:schemeClr>
                </a:solidFill>
                <a:latin typeface="Source Han Sans CN Normal" panose="020B0400000000000000" pitchFamily="34" charset="-128"/>
                <a:ea typeface="Source Han Sans CN Normal" panose="020B0400000000000000" pitchFamily="34" charset="-128"/>
              </a:defRPr>
            </a:lvl1pPr>
          </a:lstStyle>
          <a:p>
            <a:r>
              <a:rPr lang="zh-CN" altLang="en-US" sz="1600" dirty="0">
                <a:latin typeface="+mn-lt"/>
                <a:ea typeface="+mn-ea"/>
                <a:cs typeface="+mn-ea"/>
                <a:sym typeface="+mn-ea"/>
              </a:rPr>
              <a:t>调取外部轨迹处理API</a:t>
            </a:r>
            <a:r>
              <a:rPr lang="zh-CN" altLang="en-US" sz="1600" dirty="0">
                <a:latin typeface="+mn-lt"/>
                <a:ea typeface="+mn-ea"/>
                <a:cs typeface="+mn-ea"/>
                <a:sym typeface="+mn-lt"/>
              </a:rPr>
              <a:t>，利用</a:t>
            </a:r>
            <a:r>
              <a:rPr lang="en-US" altLang="zh-CN" sz="1600" dirty="0">
                <a:latin typeface="+mn-lt"/>
                <a:ea typeface="+mn-ea"/>
                <a:cs typeface="+mn-ea"/>
                <a:sym typeface="+mn-lt"/>
              </a:rPr>
              <a:t>Scikit Mobility</a:t>
            </a:r>
            <a:r>
              <a:rPr lang="zh-CN" altLang="en-US" sz="1600" dirty="0">
                <a:latin typeface="+mn-lt"/>
                <a:ea typeface="+mn-ea"/>
                <a:cs typeface="+mn-ea"/>
                <a:sym typeface="+mn-lt"/>
              </a:rPr>
              <a:t>等库完成轨迹数据处理任务，将库进行封装，便于</a:t>
            </a:r>
            <a:r>
              <a:rPr lang="en-US" altLang="zh-CN" sz="1600" dirty="0">
                <a:latin typeface="+mn-lt"/>
                <a:ea typeface="+mn-ea"/>
                <a:cs typeface="+mn-ea"/>
                <a:sym typeface="+mn-lt"/>
              </a:rPr>
              <a:t>ChatGPT</a:t>
            </a:r>
            <a:r>
              <a:rPr lang="zh-CN" altLang="en-US" sz="1600" dirty="0">
                <a:latin typeface="+mn-lt"/>
                <a:ea typeface="+mn-ea"/>
                <a:cs typeface="+mn-ea"/>
                <a:sym typeface="+mn-lt"/>
              </a:rPr>
              <a:t>调取</a:t>
            </a:r>
            <a:endParaRPr lang="zh-CN" altLang="en-US" sz="1600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1" name="TextBox 9"/>
          <p:cNvSpPr txBox="1"/>
          <p:nvPr/>
        </p:nvSpPr>
        <p:spPr>
          <a:xfrm>
            <a:off x="3506998" y="4339540"/>
            <a:ext cx="2227118" cy="201104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defTabSz="457200">
              <a:lnSpc>
                <a:spcPct val="130000"/>
              </a:lnSpc>
              <a:defRPr sz="1200">
                <a:solidFill>
                  <a:schemeClr val="bg1">
                    <a:lumMod val="50000"/>
                  </a:schemeClr>
                </a:solidFill>
                <a:latin typeface="Source Han Sans CN Normal" panose="020B0400000000000000" pitchFamily="34" charset="-128"/>
                <a:ea typeface="Source Han Sans CN Normal" panose="020B0400000000000000" pitchFamily="34" charset="-128"/>
              </a:defRPr>
            </a:lvl1pPr>
          </a:lstStyle>
          <a:p>
            <a:r>
              <a:rPr lang="zh-CN" altLang="en-US" sz="1600" dirty="0">
                <a:latin typeface="+mn-lt"/>
                <a:ea typeface="+mn-ea"/>
                <a:cs typeface="+mn-ea"/>
                <a:sym typeface="+mn-ea"/>
              </a:rPr>
              <a:t>采用基于大语言模型的提示工程方法，利用</a:t>
            </a:r>
            <a:r>
              <a:rPr lang="en-US" altLang="zh-CN" sz="1600" dirty="0">
                <a:latin typeface="+mn-lt"/>
                <a:ea typeface="+mn-ea"/>
                <a:cs typeface="+mn-ea"/>
                <a:sym typeface="+mn-ea"/>
              </a:rPr>
              <a:t>LangChain Agent</a:t>
            </a:r>
            <a:r>
              <a:rPr lang="zh-CN" altLang="en-US" sz="1600" dirty="0">
                <a:latin typeface="+mn-lt"/>
                <a:ea typeface="+mn-ea"/>
                <a:cs typeface="+mn-ea"/>
                <a:sym typeface="+mn-ea"/>
              </a:rPr>
              <a:t>完成任务的自动选择、调用、执行</a:t>
            </a:r>
            <a:endParaRPr lang="zh-CN" altLang="en-US" sz="1600" dirty="0">
              <a:latin typeface="+mn-lt"/>
              <a:ea typeface="+mn-ea"/>
              <a:cs typeface="+mn-ea"/>
            </a:endParaRPr>
          </a:p>
          <a:p>
            <a:endParaRPr lang="zh-CN" altLang="en-US" sz="1600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2" name="TextBox 9"/>
          <p:cNvSpPr txBox="1"/>
          <p:nvPr/>
        </p:nvSpPr>
        <p:spPr>
          <a:xfrm>
            <a:off x="6160457" y="4339540"/>
            <a:ext cx="2227118" cy="169100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defTabSz="457200">
              <a:lnSpc>
                <a:spcPct val="130000"/>
              </a:lnSpc>
              <a:defRPr sz="1200">
                <a:solidFill>
                  <a:schemeClr val="bg1">
                    <a:lumMod val="50000"/>
                  </a:schemeClr>
                </a:solidFill>
                <a:latin typeface="Source Han Sans CN Normal" panose="020B0400000000000000" pitchFamily="34" charset="-128"/>
                <a:ea typeface="Source Han Sans CN Normal" panose="020B0400000000000000" pitchFamily="34" charset="-128"/>
              </a:defRPr>
            </a:lvl1pPr>
          </a:lstStyle>
          <a:p>
            <a:r>
              <a:rPr lang="zh-CN" altLang="en-US" sz="1600" dirty="0">
                <a:latin typeface="+mn-lt"/>
                <a:ea typeface="+mn-ea"/>
                <a:cs typeface="+mn-ea"/>
                <a:sym typeface="+mn-ea"/>
              </a:rPr>
              <a:t>分析用户自然语言表达的需求，处理我们提出的不同等级的语义问题，完成难度等级高的语义分析</a:t>
            </a:r>
            <a:endParaRPr lang="zh-CN" altLang="en-US" sz="1600" dirty="0">
              <a:latin typeface="+mn-lt"/>
              <a:ea typeface="+mn-ea"/>
              <a:cs typeface="+mn-ea"/>
              <a:sym typeface="+mn-ea"/>
            </a:endParaRPr>
          </a:p>
        </p:txBody>
      </p:sp>
      <p:sp>
        <p:nvSpPr>
          <p:cNvPr id="33" name="TextBox 9"/>
          <p:cNvSpPr txBox="1"/>
          <p:nvPr/>
        </p:nvSpPr>
        <p:spPr>
          <a:xfrm>
            <a:off x="8796821" y="4339540"/>
            <a:ext cx="2227118" cy="13709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defTabSz="457200">
              <a:lnSpc>
                <a:spcPct val="130000"/>
              </a:lnSpc>
              <a:defRPr sz="1200">
                <a:solidFill>
                  <a:schemeClr val="bg1">
                    <a:lumMod val="50000"/>
                  </a:schemeClr>
                </a:solidFill>
                <a:latin typeface="Source Han Sans CN Normal" panose="020B0400000000000000" pitchFamily="34" charset="-128"/>
                <a:ea typeface="Source Han Sans CN Normal" panose="020B0400000000000000" pitchFamily="34" charset="-128"/>
              </a:defRPr>
            </a:lvl1pPr>
          </a:lstStyle>
          <a:p>
            <a:r>
              <a:rPr lang="zh-CN" altLang="en-US" sz="1600" dirty="0">
                <a:latin typeface="+mn-lt"/>
                <a:ea typeface="+mn-ea"/>
                <a:cs typeface="+mn-ea"/>
                <a:sym typeface="+mn-ea"/>
              </a:rPr>
              <a:t>分析处理数据并返回结果，形成可视化的输出</a:t>
            </a:r>
            <a:r>
              <a:rPr lang="en-US" altLang="zh-CN" sz="1600" dirty="0">
                <a:latin typeface="+mn-lt"/>
                <a:ea typeface="+mn-ea"/>
                <a:cs typeface="+mn-ea"/>
                <a:sym typeface="+mn-ea"/>
              </a:rPr>
              <a:t>+</a:t>
            </a:r>
            <a:r>
              <a:rPr lang="zh-CN" altLang="en-US" sz="1600" dirty="0">
                <a:latin typeface="+mn-lt"/>
                <a:ea typeface="+mn-ea"/>
                <a:cs typeface="+mn-ea"/>
                <a:sym typeface="+mn-ea"/>
              </a:rPr>
              <a:t>文字描述，做成用户友好的应用</a:t>
            </a:r>
            <a:endParaRPr lang="zh-CN" altLang="en-US" sz="1600" dirty="0">
              <a:latin typeface="+mn-lt"/>
              <a:ea typeface="+mn-ea"/>
              <a:cs typeface="+mn-ea"/>
              <a:sym typeface="+mn-ea"/>
            </a:endParaRPr>
          </a:p>
        </p:txBody>
      </p:sp>
      <p:pic>
        <p:nvPicPr>
          <p:cNvPr id="4" name="图形 3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519467" y="309490"/>
            <a:ext cx="3057110" cy="56173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: Rounded Corners 25"/>
          <p:cNvSpPr/>
          <p:nvPr/>
        </p:nvSpPr>
        <p:spPr>
          <a:xfrm rot="18900000" flipH="1">
            <a:off x="1105053" y="7511190"/>
            <a:ext cx="6554870" cy="881396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>
              <a:cs typeface="+mn-ea"/>
              <a:sym typeface="+mn-lt"/>
            </a:endParaRPr>
          </a:p>
        </p:txBody>
      </p:sp>
      <p:sp>
        <p:nvSpPr>
          <p:cNvPr id="2" name="PA-文本框 6"/>
          <p:cNvSpPr txBox="1"/>
          <p:nvPr>
            <p:custDataLst>
              <p:tags r:id="rId1"/>
            </p:custDataLst>
          </p:nvPr>
        </p:nvSpPr>
        <p:spPr>
          <a:xfrm>
            <a:off x="5730975" y="2321003"/>
            <a:ext cx="6478709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800" b="1">
                <a:solidFill>
                  <a:schemeClr val="tx1">
                    <a:lumMod val="85000"/>
                    <a:lumOff val="15000"/>
                    <a:alpha val="4000"/>
                  </a:schemeClr>
                </a:solidFill>
                <a:cs typeface="+mn-ea"/>
                <a:sym typeface="+mn-lt"/>
              </a:rPr>
              <a:t>PART</a:t>
            </a:r>
            <a:r>
              <a:rPr lang="zh-CN" altLang="en-US" sz="13800" b="1">
                <a:solidFill>
                  <a:schemeClr val="tx1">
                    <a:lumMod val="85000"/>
                    <a:lumOff val="15000"/>
                    <a:alpha val="4000"/>
                  </a:schemeClr>
                </a:solidFill>
                <a:cs typeface="+mn-ea"/>
                <a:sym typeface="+mn-lt"/>
              </a:rPr>
              <a:t> </a:t>
            </a:r>
            <a:r>
              <a:rPr lang="en-US" altLang="zh-CN" sz="13800" b="1">
                <a:solidFill>
                  <a:schemeClr val="tx1">
                    <a:lumMod val="85000"/>
                    <a:lumOff val="15000"/>
                    <a:alpha val="4000"/>
                  </a:schemeClr>
                </a:solidFill>
                <a:cs typeface="+mn-ea"/>
                <a:sym typeface="+mn-lt"/>
              </a:rPr>
              <a:t>2</a:t>
            </a:r>
            <a:endParaRPr lang="en-US" sz="13800" b="1" dirty="0">
              <a:solidFill>
                <a:schemeClr val="tx1">
                  <a:lumMod val="85000"/>
                  <a:lumOff val="15000"/>
                  <a:alpha val="4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3" name="PA-组合 8"/>
          <p:cNvGrpSpPr/>
          <p:nvPr>
            <p:custDataLst>
              <p:tags r:id="rId2"/>
            </p:custDataLst>
          </p:nvPr>
        </p:nvGrpSpPr>
        <p:grpSpPr>
          <a:xfrm>
            <a:off x="6866475" y="2734936"/>
            <a:ext cx="4207708" cy="1280696"/>
            <a:chOff x="3038192" y="2388267"/>
            <a:chExt cx="4207708" cy="1280696"/>
          </a:xfrm>
        </p:grpSpPr>
        <p:sp>
          <p:nvSpPr>
            <p:cNvPr id="4" name="PA-文本框 6"/>
            <p:cNvSpPr txBox="1"/>
            <p:nvPr>
              <p:custDataLst>
                <p:tags r:id="rId3"/>
              </p:custDataLst>
            </p:nvPr>
          </p:nvSpPr>
          <p:spPr>
            <a:xfrm>
              <a:off x="3038192" y="2388267"/>
              <a:ext cx="3466512" cy="7683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相关工作</a:t>
              </a:r>
              <a:endParaRPr lang="zh-CN" altLang="en-US" sz="4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5" name="PA-文本框 9"/>
            <p:cNvSpPr txBox="1"/>
            <p:nvPr>
              <p:custDataLst>
                <p:tags r:id="rId4"/>
              </p:custDataLst>
            </p:nvPr>
          </p:nvSpPr>
          <p:spPr>
            <a:xfrm>
              <a:off x="3038192" y="3177473"/>
              <a:ext cx="4207708" cy="491490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 defTabSz="457200">
                <a:lnSpc>
                  <a:spcPct val="130000"/>
                </a:lnSpc>
                <a:defRPr sz="1200">
                  <a:solidFill>
                    <a:schemeClr val="bg1">
                      <a:lumMod val="50000"/>
                    </a:schemeClr>
                  </a:solidFill>
                  <a:latin typeface="Source Han Sans CN Normal" panose="020B0400000000000000" pitchFamily="34" charset="-128"/>
                  <a:ea typeface="Source Han Sans CN Normal" panose="020B0400000000000000" pitchFamily="34" charset="-128"/>
                </a:defRPr>
              </a:lvl1pPr>
            </a:lstStyle>
            <a:p>
              <a:r>
                <a:rPr lang="en-US" altLang="zh-CN" sz="2000" dirty="0">
                  <a:solidFill>
                    <a:schemeClr val="bg1">
                      <a:lumMod val="50000"/>
                    </a:schemeClr>
                  </a:solidFill>
                  <a:latin typeface="+mn-lt"/>
                  <a:ea typeface="+mn-ea"/>
                  <a:cs typeface="+mn-ea"/>
                  <a:sym typeface="+mn-lt"/>
                </a:rPr>
                <a:t>Related Work</a:t>
              </a:r>
              <a:endParaRPr lang="en-US" altLang="zh-CN" sz="200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6" name="PA-组合 4"/>
          <p:cNvGrpSpPr/>
          <p:nvPr>
            <p:custDataLst>
              <p:tags r:id="rId5"/>
            </p:custDataLst>
          </p:nvPr>
        </p:nvGrpSpPr>
        <p:grpSpPr>
          <a:xfrm>
            <a:off x="793215" y="2059913"/>
            <a:ext cx="4937760" cy="2738173"/>
            <a:chOff x="2942706" y="3557847"/>
            <a:chExt cx="4937760" cy="2738173"/>
          </a:xfrm>
        </p:grpSpPr>
        <p:sp>
          <p:nvSpPr>
            <p:cNvPr id="7" name="PA-圆角矩形 1"/>
            <p:cNvSpPr/>
            <p:nvPr>
              <p:custDataLst>
                <p:tags r:id="rId6"/>
              </p:custDataLst>
            </p:nvPr>
          </p:nvSpPr>
          <p:spPr>
            <a:xfrm>
              <a:off x="2942706" y="3557847"/>
              <a:ext cx="4937760" cy="2738173"/>
            </a:xfrm>
            <a:prstGeom prst="roundRect">
              <a:avLst>
                <a:gd name="adj" fmla="val 6999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" name="PA-任意多边形 9"/>
            <p:cNvSpPr>
              <a:spLocks noEditPoints="1"/>
            </p:cNvSpPr>
            <p:nvPr>
              <p:custDataLst>
                <p:tags r:id="rId7"/>
              </p:custDataLst>
            </p:nvPr>
          </p:nvSpPr>
          <p:spPr bwMode="auto">
            <a:xfrm>
              <a:off x="3391370" y="3914195"/>
              <a:ext cx="631990" cy="637351"/>
            </a:xfrm>
            <a:custGeom>
              <a:avLst/>
              <a:gdLst>
                <a:gd name="T0" fmla="*/ 518 w 695"/>
                <a:gd name="T1" fmla="*/ 531 h 696"/>
                <a:gd name="T2" fmla="*/ 529 w 695"/>
                <a:gd name="T3" fmla="*/ 404 h 696"/>
                <a:gd name="T4" fmla="*/ 695 w 695"/>
                <a:gd name="T5" fmla="*/ 1 h 696"/>
                <a:gd name="T6" fmla="*/ 695 w 695"/>
                <a:gd name="T7" fmla="*/ 0 h 696"/>
                <a:gd name="T8" fmla="*/ 695 w 695"/>
                <a:gd name="T9" fmla="*/ 0 h 696"/>
                <a:gd name="T10" fmla="*/ 695 w 695"/>
                <a:gd name="T11" fmla="*/ 0 h 696"/>
                <a:gd name="T12" fmla="*/ 695 w 695"/>
                <a:gd name="T13" fmla="*/ 0 h 696"/>
                <a:gd name="T14" fmla="*/ 292 w 695"/>
                <a:gd name="T15" fmla="*/ 166 h 696"/>
                <a:gd name="T16" fmla="*/ 165 w 695"/>
                <a:gd name="T17" fmla="*/ 178 h 696"/>
                <a:gd name="T18" fmla="*/ 10 w 695"/>
                <a:gd name="T19" fmla="*/ 338 h 696"/>
                <a:gd name="T20" fmla="*/ 56 w 695"/>
                <a:gd name="T21" fmla="*/ 384 h 696"/>
                <a:gd name="T22" fmla="*/ 157 w 695"/>
                <a:gd name="T23" fmla="*/ 387 h 696"/>
                <a:gd name="T24" fmla="*/ 171 w 695"/>
                <a:gd name="T25" fmla="*/ 419 h 696"/>
                <a:gd name="T26" fmla="*/ 200 w 695"/>
                <a:gd name="T27" fmla="*/ 495 h 696"/>
                <a:gd name="T28" fmla="*/ 200 w 695"/>
                <a:gd name="T29" fmla="*/ 495 h 696"/>
                <a:gd name="T30" fmla="*/ 200 w 695"/>
                <a:gd name="T31" fmla="*/ 496 h 696"/>
                <a:gd name="T32" fmla="*/ 200 w 695"/>
                <a:gd name="T33" fmla="*/ 496 h 696"/>
                <a:gd name="T34" fmla="*/ 200 w 695"/>
                <a:gd name="T35" fmla="*/ 496 h 696"/>
                <a:gd name="T36" fmla="*/ 276 w 695"/>
                <a:gd name="T37" fmla="*/ 525 h 696"/>
                <a:gd name="T38" fmla="*/ 309 w 695"/>
                <a:gd name="T39" fmla="*/ 538 h 696"/>
                <a:gd name="T40" fmla="*/ 312 w 695"/>
                <a:gd name="T41" fmla="*/ 640 h 696"/>
                <a:gd name="T42" fmla="*/ 358 w 695"/>
                <a:gd name="T43" fmla="*/ 686 h 696"/>
                <a:gd name="T44" fmla="*/ 518 w 695"/>
                <a:gd name="T45" fmla="*/ 531 h 696"/>
                <a:gd name="T46" fmla="*/ 405 w 695"/>
                <a:gd name="T47" fmla="*/ 291 h 696"/>
                <a:gd name="T48" fmla="*/ 405 w 695"/>
                <a:gd name="T49" fmla="*/ 178 h 696"/>
                <a:gd name="T50" fmla="*/ 518 w 695"/>
                <a:gd name="T51" fmla="*/ 178 h 696"/>
                <a:gd name="T52" fmla="*/ 518 w 695"/>
                <a:gd name="T53" fmla="*/ 291 h 696"/>
                <a:gd name="T54" fmla="*/ 405 w 695"/>
                <a:gd name="T55" fmla="*/ 291 h 696"/>
                <a:gd name="T56" fmla="*/ 219 w 695"/>
                <a:gd name="T57" fmla="*/ 559 h 696"/>
                <a:gd name="T58" fmla="*/ 163 w 695"/>
                <a:gd name="T59" fmla="*/ 532 h 696"/>
                <a:gd name="T60" fmla="*/ 136 w 695"/>
                <a:gd name="T61" fmla="*/ 476 h 696"/>
                <a:gd name="T62" fmla="*/ 105 w 695"/>
                <a:gd name="T63" fmla="*/ 445 h 696"/>
                <a:gd name="T64" fmla="*/ 42 w 695"/>
                <a:gd name="T65" fmla="*/ 515 h 696"/>
                <a:gd name="T66" fmla="*/ 78 w 695"/>
                <a:gd name="T67" fmla="*/ 537 h 696"/>
                <a:gd name="T68" fmla="*/ 67 w 695"/>
                <a:gd name="T69" fmla="*/ 605 h 696"/>
                <a:gd name="T70" fmla="*/ 64 w 695"/>
                <a:gd name="T71" fmla="*/ 631 h 696"/>
                <a:gd name="T72" fmla="*/ 90 w 695"/>
                <a:gd name="T73" fmla="*/ 628 h 696"/>
                <a:gd name="T74" fmla="*/ 158 w 695"/>
                <a:gd name="T75" fmla="*/ 616 h 696"/>
                <a:gd name="T76" fmla="*/ 179 w 695"/>
                <a:gd name="T77" fmla="*/ 653 h 696"/>
                <a:gd name="T78" fmla="*/ 249 w 695"/>
                <a:gd name="T79" fmla="*/ 589 h 696"/>
                <a:gd name="T80" fmla="*/ 219 w 695"/>
                <a:gd name="T81" fmla="*/ 559 h 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695" h="696">
                  <a:moveTo>
                    <a:pt x="518" y="531"/>
                  </a:moveTo>
                  <a:cubicBezTo>
                    <a:pt x="524" y="508"/>
                    <a:pt x="534" y="499"/>
                    <a:pt x="529" y="404"/>
                  </a:cubicBezTo>
                  <a:cubicBezTo>
                    <a:pt x="694" y="241"/>
                    <a:pt x="695" y="15"/>
                    <a:pt x="695" y="1"/>
                  </a:cubicBezTo>
                  <a:cubicBezTo>
                    <a:pt x="695" y="1"/>
                    <a:pt x="695" y="0"/>
                    <a:pt x="695" y="0"/>
                  </a:cubicBezTo>
                  <a:cubicBezTo>
                    <a:pt x="695" y="0"/>
                    <a:pt x="695" y="0"/>
                    <a:pt x="695" y="0"/>
                  </a:cubicBezTo>
                  <a:cubicBezTo>
                    <a:pt x="695" y="0"/>
                    <a:pt x="695" y="0"/>
                    <a:pt x="695" y="0"/>
                  </a:cubicBezTo>
                  <a:cubicBezTo>
                    <a:pt x="695" y="0"/>
                    <a:pt x="695" y="0"/>
                    <a:pt x="695" y="0"/>
                  </a:cubicBezTo>
                  <a:cubicBezTo>
                    <a:pt x="681" y="0"/>
                    <a:pt x="455" y="2"/>
                    <a:pt x="292" y="166"/>
                  </a:cubicBezTo>
                  <a:cubicBezTo>
                    <a:pt x="196" y="161"/>
                    <a:pt x="187" y="171"/>
                    <a:pt x="165" y="178"/>
                  </a:cubicBezTo>
                  <a:cubicBezTo>
                    <a:pt x="123" y="189"/>
                    <a:pt x="20" y="299"/>
                    <a:pt x="10" y="338"/>
                  </a:cubicBezTo>
                  <a:cubicBezTo>
                    <a:pt x="0" y="376"/>
                    <a:pt x="41" y="382"/>
                    <a:pt x="56" y="384"/>
                  </a:cubicBezTo>
                  <a:cubicBezTo>
                    <a:pt x="70" y="385"/>
                    <a:pt x="150" y="376"/>
                    <a:pt x="157" y="387"/>
                  </a:cubicBezTo>
                  <a:cubicBezTo>
                    <a:pt x="157" y="387"/>
                    <a:pt x="170" y="396"/>
                    <a:pt x="171" y="419"/>
                  </a:cubicBezTo>
                  <a:cubicBezTo>
                    <a:pt x="171" y="442"/>
                    <a:pt x="183" y="475"/>
                    <a:pt x="200" y="495"/>
                  </a:cubicBezTo>
                  <a:cubicBezTo>
                    <a:pt x="200" y="495"/>
                    <a:pt x="200" y="495"/>
                    <a:pt x="200" y="495"/>
                  </a:cubicBezTo>
                  <a:cubicBezTo>
                    <a:pt x="200" y="495"/>
                    <a:pt x="200" y="495"/>
                    <a:pt x="200" y="496"/>
                  </a:cubicBezTo>
                  <a:cubicBezTo>
                    <a:pt x="200" y="496"/>
                    <a:pt x="200" y="496"/>
                    <a:pt x="200" y="496"/>
                  </a:cubicBezTo>
                  <a:cubicBezTo>
                    <a:pt x="200" y="496"/>
                    <a:pt x="200" y="496"/>
                    <a:pt x="200" y="496"/>
                  </a:cubicBezTo>
                  <a:cubicBezTo>
                    <a:pt x="221" y="513"/>
                    <a:pt x="253" y="524"/>
                    <a:pt x="276" y="525"/>
                  </a:cubicBezTo>
                  <a:cubicBezTo>
                    <a:pt x="300" y="526"/>
                    <a:pt x="309" y="538"/>
                    <a:pt x="309" y="538"/>
                  </a:cubicBezTo>
                  <a:cubicBezTo>
                    <a:pt x="319" y="545"/>
                    <a:pt x="311" y="625"/>
                    <a:pt x="312" y="640"/>
                  </a:cubicBezTo>
                  <a:cubicBezTo>
                    <a:pt x="313" y="655"/>
                    <a:pt x="319" y="696"/>
                    <a:pt x="358" y="686"/>
                  </a:cubicBezTo>
                  <a:cubicBezTo>
                    <a:pt x="396" y="676"/>
                    <a:pt x="506" y="573"/>
                    <a:pt x="518" y="531"/>
                  </a:cubicBezTo>
                  <a:close/>
                  <a:moveTo>
                    <a:pt x="405" y="291"/>
                  </a:moveTo>
                  <a:cubicBezTo>
                    <a:pt x="373" y="260"/>
                    <a:pt x="373" y="209"/>
                    <a:pt x="405" y="178"/>
                  </a:cubicBezTo>
                  <a:cubicBezTo>
                    <a:pt x="436" y="147"/>
                    <a:pt x="486" y="147"/>
                    <a:pt x="518" y="178"/>
                  </a:cubicBezTo>
                  <a:cubicBezTo>
                    <a:pt x="549" y="209"/>
                    <a:pt x="549" y="260"/>
                    <a:pt x="518" y="291"/>
                  </a:cubicBezTo>
                  <a:cubicBezTo>
                    <a:pt x="486" y="322"/>
                    <a:pt x="436" y="322"/>
                    <a:pt x="405" y="291"/>
                  </a:cubicBezTo>
                  <a:close/>
                  <a:moveTo>
                    <a:pt x="219" y="559"/>
                  </a:moveTo>
                  <a:cubicBezTo>
                    <a:pt x="194" y="556"/>
                    <a:pt x="176" y="545"/>
                    <a:pt x="163" y="532"/>
                  </a:cubicBezTo>
                  <a:cubicBezTo>
                    <a:pt x="150" y="519"/>
                    <a:pt x="139" y="501"/>
                    <a:pt x="136" y="476"/>
                  </a:cubicBezTo>
                  <a:cubicBezTo>
                    <a:pt x="132" y="454"/>
                    <a:pt x="119" y="444"/>
                    <a:pt x="105" y="445"/>
                  </a:cubicBezTo>
                  <a:cubicBezTo>
                    <a:pt x="91" y="447"/>
                    <a:pt x="45" y="498"/>
                    <a:pt x="42" y="515"/>
                  </a:cubicBezTo>
                  <a:cubicBezTo>
                    <a:pt x="39" y="533"/>
                    <a:pt x="65" y="525"/>
                    <a:pt x="78" y="537"/>
                  </a:cubicBezTo>
                  <a:cubicBezTo>
                    <a:pt x="92" y="549"/>
                    <a:pt x="77" y="585"/>
                    <a:pt x="67" y="605"/>
                  </a:cubicBezTo>
                  <a:cubicBezTo>
                    <a:pt x="62" y="615"/>
                    <a:pt x="59" y="625"/>
                    <a:pt x="64" y="631"/>
                  </a:cubicBezTo>
                  <a:cubicBezTo>
                    <a:pt x="69" y="636"/>
                    <a:pt x="80" y="633"/>
                    <a:pt x="90" y="628"/>
                  </a:cubicBezTo>
                  <a:cubicBezTo>
                    <a:pt x="109" y="618"/>
                    <a:pt x="146" y="603"/>
                    <a:pt x="158" y="616"/>
                  </a:cubicBezTo>
                  <a:cubicBezTo>
                    <a:pt x="170" y="630"/>
                    <a:pt x="162" y="656"/>
                    <a:pt x="179" y="653"/>
                  </a:cubicBezTo>
                  <a:cubicBezTo>
                    <a:pt x="197" y="650"/>
                    <a:pt x="248" y="603"/>
                    <a:pt x="249" y="589"/>
                  </a:cubicBezTo>
                  <a:cubicBezTo>
                    <a:pt x="251" y="575"/>
                    <a:pt x="241" y="563"/>
                    <a:pt x="219" y="559"/>
                  </a:cubicBezTo>
                  <a:close/>
                </a:path>
              </a:pathLst>
            </a:custGeom>
            <a:solidFill>
              <a:schemeClr val="bg1">
                <a:alpha val="6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PA-文本框 23"/>
            <p:cNvSpPr txBox="1"/>
            <p:nvPr>
              <p:custDataLst>
                <p:tags r:id="rId8"/>
              </p:custDataLst>
            </p:nvPr>
          </p:nvSpPr>
          <p:spPr>
            <a:xfrm>
              <a:off x="3344925" y="5268885"/>
              <a:ext cx="3187054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400">
                  <a:solidFill>
                    <a:schemeClr val="bg1"/>
                  </a:solidFill>
                  <a:cs typeface="+mn-ea"/>
                  <a:sym typeface="+mn-lt"/>
                </a:rPr>
                <a:t>PART</a:t>
              </a:r>
              <a:endParaRPr lang="zh-CN" altLang="en-US" sz="440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0" name="PA-组合 5"/>
          <p:cNvGrpSpPr/>
          <p:nvPr>
            <p:custDataLst>
              <p:tags r:id="rId9"/>
            </p:custDataLst>
          </p:nvPr>
        </p:nvGrpSpPr>
        <p:grpSpPr>
          <a:xfrm>
            <a:off x="5005002" y="1631509"/>
            <a:ext cx="856808" cy="856808"/>
            <a:chOff x="7177741" y="3129443"/>
            <a:chExt cx="856808" cy="856808"/>
          </a:xfrm>
        </p:grpSpPr>
        <p:sp>
          <p:nvSpPr>
            <p:cNvPr id="11" name="PA-椭圆 3"/>
            <p:cNvSpPr/>
            <p:nvPr>
              <p:custDataLst>
                <p:tags r:id="rId10"/>
              </p:custDataLst>
            </p:nvPr>
          </p:nvSpPr>
          <p:spPr>
            <a:xfrm rot="9900000">
              <a:off x="7177741" y="3129443"/>
              <a:ext cx="856808" cy="85680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" name="PA-任意多边形 5"/>
            <p:cNvSpPr/>
            <p:nvPr>
              <p:custDataLst>
                <p:tags r:id="rId11"/>
              </p:custDataLst>
            </p:nvPr>
          </p:nvSpPr>
          <p:spPr bwMode="auto">
            <a:xfrm rot="5400000">
              <a:off x="7540920" y="3467899"/>
              <a:ext cx="130450" cy="232018"/>
            </a:xfrm>
            <a:custGeom>
              <a:avLst/>
              <a:gdLst>
                <a:gd name="T0" fmla="*/ 456 w 456"/>
                <a:gd name="T1" fmla="*/ 403 h 808"/>
                <a:gd name="T2" fmla="*/ 65 w 456"/>
                <a:gd name="T3" fmla="*/ 793 h 808"/>
                <a:gd name="T4" fmla="*/ 14 w 456"/>
                <a:gd name="T5" fmla="*/ 793 h 808"/>
                <a:gd name="T6" fmla="*/ 14 w 456"/>
                <a:gd name="T7" fmla="*/ 741 h 808"/>
                <a:gd name="T8" fmla="*/ 353 w 456"/>
                <a:gd name="T9" fmla="*/ 403 h 808"/>
                <a:gd name="T10" fmla="*/ 14 w 456"/>
                <a:gd name="T11" fmla="*/ 67 h 808"/>
                <a:gd name="T12" fmla="*/ 14 w 456"/>
                <a:gd name="T13" fmla="*/ 15 h 808"/>
                <a:gd name="T14" fmla="*/ 65 w 456"/>
                <a:gd name="T15" fmla="*/ 14 h 808"/>
                <a:gd name="T16" fmla="*/ 65 w 456"/>
                <a:gd name="T17" fmla="*/ 15 h 808"/>
                <a:gd name="T18" fmla="*/ 456 w 456"/>
                <a:gd name="T19" fmla="*/ 403 h 8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56" h="808">
                  <a:moveTo>
                    <a:pt x="456" y="403"/>
                  </a:moveTo>
                  <a:cubicBezTo>
                    <a:pt x="65" y="793"/>
                    <a:pt x="65" y="793"/>
                    <a:pt x="65" y="793"/>
                  </a:cubicBezTo>
                  <a:cubicBezTo>
                    <a:pt x="51" y="808"/>
                    <a:pt x="28" y="807"/>
                    <a:pt x="14" y="793"/>
                  </a:cubicBezTo>
                  <a:cubicBezTo>
                    <a:pt x="0" y="779"/>
                    <a:pt x="0" y="756"/>
                    <a:pt x="14" y="741"/>
                  </a:cubicBezTo>
                  <a:cubicBezTo>
                    <a:pt x="353" y="403"/>
                    <a:pt x="353" y="403"/>
                    <a:pt x="353" y="403"/>
                  </a:cubicBezTo>
                  <a:cubicBezTo>
                    <a:pt x="14" y="67"/>
                    <a:pt x="14" y="67"/>
                    <a:pt x="14" y="67"/>
                  </a:cubicBezTo>
                  <a:cubicBezTo>
                    <a:pt x="0" y="53"/>
                    <a:pt x="0" y="29"/>
                    <a:pt x="14" y="15"/>
                  </a:cubicBezTo>
                  <a:cubicBezTo>
                    <a:pt x="28" y="1"/>
                    <a:pt x="51" y="0"/>
                    <a:pt x="65" y="14"/>
                  </a:cubicBezTo>
                  <a:cubicBezTo>
                    <a:pt x="65" y="14"/>
                    <a:pt x="65" y="14"/>
                    <a:pt x="65" y="15"/>
                  </a:cubicBezTo>
                  <a:lnTo>
                    <a:pt x="456" y="403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3" name="PA-文本框 6"/>
          <p:cNvSpPr txBox="1"/>
          <p:nvPr>
            <p:custDataLst>
              <p:tags r:id="rId12"/>
            </p:custDataLst>
          </p:nvPr>
        </p:nvSpPr>
        <p:spPr>
          <a:xfrm>
            <a:off x="3918421" y="3172194"/>
            <a:ext cx="169954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600" dirty="0">
                <a:solidFill>
                  <a:schemeClr val="bg1"/>
                </a:solidFill>
                <a:cs typeface="+mn-ea"/>
                <a:sym typeface="+mn-lt"/>
              </a:rPr>
              <a:t>02</a:t>
            </a:r>
            <a:endParaRPr lang="en-US" sz="9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9" name="Rectangle: Rounded Corners 25"/>
          <p:cNvSpPr/>
          <p:nvPr/>
        </p:nvSpPr>
        <p:spPr>
          <a:xfrm rot="18900000" flipH="1">
            <a:off x="1047599" y="-1509073"/>
            <a:ext cx="6554870" cy="881396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>
              <a:cs typeface="+mn-ea"/>
              <a:sym typeface="+mn-lt"/>
            </a:endParaRPr>
          </a:p>
        </p:txBody>
      </p:sp>
      <p:sp>
        <p:nvSpPr>
          <p:cNvPr id="20" name="Freeform: Shape 26"/>
          <p:cNvSpPr/>
          <p:nvPr/>
        </p:nvSpPr>
        <p:spPr>
          <a:xfrm rot="18900000" flipH="1">
            <a:off x="7528861" y="-2247977"/>
            <a:ext cx="6279749" cy="3157325"/>
          </a:xfrm>
          <a:custGeom>
            <a:avLst/>
            <a:gdLst>
              <a:gd name="connsiteX0" fmla="*/ 486951 w 3100723"/>
              <a:gd name="connsiteY0" fmla="*/ 463834 h 1558978"/>
              <a:gd name="connsiteX1" fmla="*/ 802606 w 3100723"/>
              <a:gd name="connsiteY1" fmla="*/ 333085 h 1558978"/>
              <a:gd name="connsiteX2" fmla="*/ 2298116 w 3100723"/>
              <a:gd name="connsiteY2" fmla="*/ 333085 h 1558978"/>
              <a:gd name="connsiteX3" fmla="*/ 2744519 w 3100723"/>
              <a:gd name="connsiteY3" fmla="*/ 779488 h 1558978"/>
              <a:gd name="connsiteX4" fmla="*/ 2298116 w 3100723"/>
              <a:gd name="connsiteY4" fmla="*/ 1225891 h 1558978"/>
              <a:gd name="connsiteX5" fmla="*/ 802606 w 3100723"/>
              <a:gd name="connsiteY5" fmla="*/ 1225891 h 1558978"/>
              <a:gd name="connsiteX6" fmla="*/ 356203 w 3100723"/>
              <a:gd name="connsiteY6" fmla="*/ 779488 h 1558978"/>
              <a:gd name="connsiteX7" fmla="*/ 486951 w 3100723"/>
              <a:gd name="connsiteY7" fmla="*/ 463834 h 1558978"/>
              <a:gd name="connsiteX8" fmla="*/ 0 w 3100723"/>
              <a:gd name="connsiteY8" fmla="*/ 779488 h 1558978"/>
              <a:gd name="connsiteX9" fmla="*/ 0 w 3100723"/>
              <a:gd name="connsiteY9" fmla="*/ 779489 h 1558978"/>
              <a:gd name="connsiteX10" fmla="*/ 0 w 3100723"/>
              <a:gd name="connsiteY10" fmla="*/ 779488 h 1558978"/>
              <a:gd name="connsiteX11" fmla="*/ 228307 w 3100723"/>
              <a:gd name="connsiteY11" fmla="*/ 228307 h 1558978"/>
              <a:gd name="connsiteX12" fmla="*/ 15836 w 3100723"/>
              <a:gd name="connsiteY12" fmla="*/ 622395 h 1558978"/>
              <a:gd name="connsiteX13" fmla="*/ 0 w 3100723"/>
              <a:gd name="connsiteY13" fmla="*/ 779488 h 1558978"/>
              <a:gd name="connsiteX14" fmla="*/ 15836 w 3100723"/>
              <a:gd name="connsiteY14" fmla="*/ 936582 h 1558978"/>
              <a:gd name="connsiteX15" fmla="*/ 779489 w 3100723"/>
              <a:gd name="connsiteY15" fmla="*/ 1558977 h 1558978"/>
              <a:gd name="connsiteX16" fmla="*/ 2321233 w 3100723"/>
              <a:gd name="connsiteY16" fmla="*/ 1558978 h 1558978"/>
              <a:gd name="connsiteX17" fmla="*/ 3100722 w 3100723"/>
              <a:gd name="connsiteY17" fmla="*/ 779489 h 1558978"/>
              <a:gd name="connsiteX18" fmla="*/ 3100723 w 3100723"/>
              <a:gd name="connsiteY18" fmla="*/ 779489 h 1558978"/>
              <a:gd name="connsiteX19" fmla="*/ 2321234 w 3100723"/>
              <a:gd name="connsiteY19" fmla="*/ 0 h 1558978"/>
              <a:gd name="connsiteX20" fmla="*/ 779489 w 3100723"/>
              <a:gd name="connsiteY20" fmla="*/ 0 h 1558978"/>
              <a:gd name="connsiteX21" fmla="*/ 228307 w 3100723"/>
              <a:gd name="connsiteY21" fmla="*/ 228307 h 1558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100723" h="1558978">
                <a:moveTo>
                  <a:pt x="486951" y="463834"/>
                </a:moveTo>
                <a:cubicBezTo>
                  <a:pt x="567734" y="383050"/>
                  <a:pt x="679335" y="333085"/>
                  <a:pt x="802606" y="333085"/>
                </a:cubicBezTo>
                <a:lnTo>
                  <a:pt x="2298116" y="333085"/>
                </a:lnTo>
                <a:cubicBezTo>
                  <a:pt x="2544658" y="333085"/>
                  <a:pt x="2744519" y="532946"/>
                  <a:pt x="2744519" y="779488"/>
                </a:cubicBezTo>
                <a:cubicBezTo>
                  <a:pt x="2744519" y="1026030"/>
                  <a:pt x="2544658" y="1225891"/>
                  <a:pt x="2298116" y="1225891"/>
                </a:cubicBezTo>
                <a:lnTo>
                  <a:pt x="802606" y="1225891"/>
                </a:lnTo>
                <a:cubicBezTo>
                  <a:pt x="556064" y="1225891"/>
                  <a:pt x="356203" y="1026030"/>
                  <a:pt x="356203" y="779488"/>
                </a:cubicBezTo>
                <a:cubicBezTo>
                  <a:pt x="356203" y="656217"/>
                  <a:pt x="406168" y="544616"/>
                  <a:pt x="486951" y="463834"/>
                </a:cubicBezTo>
                <a:close/>
                <a:moveTo>
                  <a:pt x="0" y="779488"/>
                </a:moveTo>
                <a:lnTo>
                  <a:pt x="0" y="779489"/>
                </a:lnTo>
                <a:lnTo>
                  <a:pt x="0" y="779488"/>
                </a:lnTo>
                <a:close/>
                <a:moveTo>
                  <a:pt x="228307" y="228307"/>
                </a:moveTo>
                <a:cubicBezTo>
                  <a:pt x="122512" y="334102"/>
                  <a:pt x="46987" y="470166"/>
                  <a:pt x="15836" y="622395"/>
                </a:cubicBezTo>
                <a:lnTo>
                  <a:pt x="0" y="779488"/>
                </a:lnTo>
                <a:lnTo>
                  <a:pt x="15836" y="936582"/>
                </a:lnTo>
                <a:cubicBezTo>
                  <a:pt x="88521" y="1291782"/>
                  <a:pt x="402802" y="1558977"/>
                  <a:pt x="779489" y="1558977"/>
                </a:cubicBezTo>
                <a:lnTo>
                  <a:pt x="2321233" y="1558978"/>
                </a:lnTo>
                <a:cubicBezTo>
                  <a:pt x="2751733" y="1558978"/>
                  <a:pt x="3100722" y="1209989"/>
                  <a:pt x="3100722" y="779489"/>
                </a:cubicBezTo>
                <a:lnTo>
                  <a:pt x="3100723" y="779489"/>
                </a:lnTo>
                <a:cubicBezTo>
                  <a:pt x="3100723" y="348989"/>
                  <a:pt x="2751734" y="0"/>
                  <a:pt x="2321234" y="0"/>
                </a:cubicBezTo>
                <a:lnTo>
                  <a:pt x="779489" y="0"/>
                </a:lnTo>
                <a:cubicBezTo>
                  <a:pt x="564239" y="0"/>
                  <a:pt x="369367" y="87247"/>
                  <a:pt x="228307" y="228307"/>
                </a:cubicBezTo>
                <a:close/>
              </a:path>
            </a:pathLst>
          </a:custGeom>
          <a:solidFill>
            <a:srgbClr val="2883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cs typeface="+mn-ea"/>
              <a:sym typeface="+mn-lt"/>
            </a:endParaRPr>
          </a:p>
        </p:txBody>
      </p:sp>
      <p:sp>
        <p:nvSpPr>
          <p:cNvPr id="22" name="Rectangle: Rounded Corners 25"/>
          <p:cNvSpPr/>
          <p:nvPr/>
        </p:nvSpPr>
        <p:spPr>
          <a:xfrm rot="18900000" flipH="1">
            <a:off x="8728053" y="3395116"/>
            <a:ext cx="8285244" cy="881396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>
              <a:cs typeface="+mn-ea"/>
              <a:sym typeface="+mn-lt"/>
            </a:endParaRPr>
          </a:p>
        </p:txBody>
      </p:sp>
      <p:sp>
        <p:nvSpPr>
          <p:cNvPr id="23" name="Freeform: Shape 26"/>
          <p:cNvSpPr/>
          <p:nvPr/>
        </p:nvSpPr>
        <p:spPr>
          <a:xfrm rot="18900000" flipH="1">
            <a:off x="-3687423" y="6595097"/>
            <a:ext cx="6279749" cy="3157325"/>
          </a:xfrm>
          <a:custGeom>
            <a:avLst/>
            <a:gdLst>
              <a:gd name="connsiteX0" fmla="*/ 486951 w 3100723"/>
              <a:gd name="connsiteY0" fmla="*/ 463834 h 1558978"/>
              <a:gd name="connsiteX1" fmla="*/ 802606 w 3100723"/>
              <a:gd name="connsiteY1" fmla="*/ 333085 h 1558978"/>
              <a:gd name="connsiteX2" fmla="*/ 2298116 w 3100723"/>
              <a:gd name="connsiteY2" fmla="*/ 333085 h 1558978"/>
              <a:gd name="connsiteX3" fmla="*/ 2744519 w 3100723"/>
              <a:gd name="connsiteY3" fmla="*/ 779488 h 1558978"/>
              <a:gd name="connsiteX4" fmla="*/ 2298116 w 3100723"/>
              <a:gd name="connsiteY4" fmla="*/ 1225891 h 1558978"/>
              <a:gd name="connsiteX5" fmla="*/ 802606 w 3100723"/>
              <a:gd name="connsiteY5" fmla="*/ 1225891 h 1558978"/>
              <a:gd name="connsiteX6" fmla="*/ 356203 w 3100723"/>
              <a:gd name="connsiteY6" fmla="*/ 779488 h 1558978"/>
              <a:gd name="connsiteX7" fmla="*/ 486951 w 3100723"/>
              <a:gd name="connsiteY7" fmla="*/ 463834 h 1558978"/>
              <a:gd name="connsiteX8" fmla="*/ 0 w 3100723"/>
              <a:gd name="connsiteY8" fmla="*/ 779488 h 1558978"/>
              <a:gd name="connsiteX9" fmla="*/ 0 w 3100723"/>
              <a:gd name="connsiteY9" fmla="*/ 779489 h 1558978"/>
              <a:gd name="connsiteX10" fmla="*/ 0 w 3100723"/>
              <a:gd name="connsiteY10" fmla="*/ 779488 h 1558978"/>
              <a:gd name="connsiteX11" fmla="*/ 228307 w 3100723"/>
              <a:gd name="connsiteY11" fmla="*/ 228307 h 1558978"/>
              <a:gd name="connsiteX12" fmla="*/ 15836 w 3100723"/>
              <a:gd name="connsiteY12" fmla="*/ 622395 h 1558978"/>
              <a:gd name="connsiteX13" fmla="*/ 0 w 3100723"/>
              <a:gd name="connsiteY13" fmla="*/ 779488 h 1558978"/>
              <a:gd name="connsiteX14" fmla="*/ 15836 w 3100723"/>
              <a:gd name="connsiteY14" fmla="*/ 936582 h 1558978"/>
              <a:gd name="connsiteX15" fmla="*/ 779489 w 3100723"/>
              <a:gd name="connsiteY15" fmla="*/ 1558977 h 1558978"/>
              <a:gd name="connsiteX16" fmla="*/ 2321233 w 3100723"/>
              <a:gd name="connsiteY16" fmla="*/ 1558978 h 1558978"/>
              <a:gd name="connsiteX17" fmla="*/ 3100722 w 3100723"/>
              <a:gd name="connsiteY17" fmla="*/ 779489 h 1558978"/>
              <a:gd name="connsiteX18" fmla="*/ 3100723 w 3100723"/>
              <a:gd name="connsiteY18" fmla="*/ 779489 h 1558978"/>
              <a:gd name="connsiteX19" fmla="*/ 2321234 w 3100723"/>
              <a:gd name="connsiteY19" fmla="*/ 0 h 1558978"/>
              <a:gd name="connsiteX20" fmla="*/ 779489 w 3100723"/>
              <a:gd name="connsiteY20" fmla="*/ 0 h 1558978"/>
              <a:gd name="connsiteX21" fmla="*/ 228307 w 3100723"/>
              <a:gd name="connsiteY21" fmla="*/ 228307 h 1558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100723" h="1558978">
                <a:moveTo>
                  <a:pt x="486951" y="463834"/>
                </a:moveTo>
                <a:cubicBezTo>
                  <a:pt x="567734" y="383050"/>
                  <a:pt x="679335" y="333085"/>
                  <a:pt x="802606" y="333085"/>
                </a:cubicBezTo>
                <a:lnTo>
                  <a:pt x="2298116" y="333085"/>
                </a:lnTo>
                <a:cubicBezTo>
                  <a:pt x="2544658" y="333085"/>
                  <a:pt x="2744519" y="532946"/>
                  <a:pt x="2744519" y="779488"/>
                </a:cubicBezTo>
                <a:cubicBezTo>
                  <a:pt x="2744519" y="1026030"/>
                  <a:pt x="2544658" y="1225891"/>
                  <a:pt x="2298116" y="1225891"/>
                </a:cubicBezTo>
                <a:lnTo>
                  <a:pt x="802606" y="1225891"/>
                </a:lnTo>
                <a:cubicBezTo>
                  <a:pt x="556064" y="1225891"/>
                  <a:pt x="356203" y="1026030"/>
                  <a:pt x="356203" y="779488"/>
                </a:cubicBezTo>
                <a:cubicBezTo>
                  <a:pt x="356203" y="656217"/>
                  <a:pt x="406168" y="544616"/>
                  <a:pt x="486951" y="463834"/>
                </a:cubicBezTo>
                <a:close/>
                <a:moveTo>
                  <a:pt x="0" y="779488"/>
                </a:moveTo>
                <a:lnTo>
                  <a:pt x="0" y="779489"/>
                </a:lnTo>
                <a:lnTo>
                  <a:pt x="0" y="779488"/>
                </a:lnTo>
                <a:close/>
                <a:moveTo>
                  <a:pt x="228307" y="228307"/>
                </a:moveTo>
                <a:cubicBezTo>
                  <a:pt x="122512" y="334102"/>
                  <a:pt x="46987" y="470166"/>
                  <a:pt x="15836" y="622395"/>
                </a:cubicBezTo>
                <a:lnTo>
                  <a:pt x="0" y="779488"/>
                </a:lnTo>
                <a:lnTo>
                  <a:pt x="15836" y="936582"/>
                </a:lnTo>
                <a:cubicBezTo>
                  <a:pt x="88521" y="1291782"/>
                  <a:pt x="402802" y="1558977"/>
                  <a:pt x="779489" y="1558977"/>
                </a:cubicBezTo>
                <a:lnTo>
                  <a:pt x="2321233" y="1558978"/>
                </a:lnTo>
                <a:cubicBezTo>
                  <a:pt x="2751733" y="1558978"/>
                  <a:pt x="3100722" y="1209989"/>
                  <a:pt x="3100722" y="779489"/>
                </a:cubicBezTo>
                <a:lnTo>
                  <a:pt x="3100723" y="779489"/>
                </a:lnTo>
                <a:cubicBezTo>
                  <a:pt x="3100723" y="348989"/>
                  <a:pt x="2751734" y="0"/>
                  <a:pt x="2321234" y="0"/>
                </a:cubicBezTo>
                <a:lnTo>
                  <a:pt x="779489" y="0"/>
                </a:lnTo>
                <a:cubicBezTo>
                  <a:pt x="564239" y="0"/>
                  <a:pt x="369367" y="87247"/>
                  <a:pt x="228307" y="228307"/>
                </a:cubicBezTo>
                <a:close/>
              </a:path>
            </a:pathLst>
          </a:custGeom>
          <a:solidFill>
            <a:srgbClr val="2883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cs typeface="+mn-ea"/>
              <a:sym typeface="+mn-lt"/>
            </a:endParaRPr>
          </a:p>
        </p:txBody>
      </p:sp>
      <p:pic>
        <p:nvPicPr>
          <p:cNvPr id="15" name="图形 3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19467" y="309490"/>
            <a:ext cx="3057110" cy="56173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-3556201" y="-3004845"/>
            <a:ext cx="21720256" cy="11638106"/>
            <a:chOff x="-3556201" y="-3004845"/>
            <a:chExt cx="21720256" cy="11638106"/>
          </a:xfrm>
        </p:grpSpPr>
        <p:sp>
          <p:nvSpPr>
            <p:cNvPr id="4" name="Rectangle: Rounded Corners 25"/>
            <p:cNvSpPr/>
            <p:nvPr/>
          </p:nvSpPr>
          <p:spPr>
            <a:xfrm rot="18900000" flipH="1">
              <a:off x="435860" y="7321294"/>
              <a:ext cx="6554870" cy="88139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>
                <a:cs typeface="+mn-ea"/>
                <a:sym typeface="+mn-lt"/>
              </a:endParaRPr>
            </a:p>
          </p:txBody>
        </p:sp>
        <p:sp>
          <p:nvSpPr>
            <p:cNvPr id="6" name="Rectangle: Rounded Corners 25"/>
            <p:cNvSpPr/>
            <p:nvPr/>
          </p:nvSpPr>
          <p:spPr>
            <a:xfrm rot="18900000" flipH="1">
              <a:off x="9878811" y="2540350"/>
              <a:ext cx="8285244" cy="88139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>
                <a:cs typeface="+mn-ea"/>
                <a:sym typeface="+mn-lt"/>
              </a:endParaRPr>
            </a:p>
          </p:txBody>
        </p:sp>
        <p:sp>
          <p:nvSpPr>
            <p:cNvPr id="7" name="Freeform: Shape 26"/>
            <p:cNvSpPr/>
            <p:nvPr/>
          </p:nvSpPr>
          <p:spPr>
            <a:xfrm rot="18900000" flipH="1">
              <a:off x="-3556201" y="5475936"/>
              <a:ext cx="6279749" cy="3157325"/>
            </a:xfrm>
            <a:custGeom>
              <a:avLst/>
              <a:gdLst>
                <a:gd name="connsiteX0" fmla="*/ 486951 w 3100723"/>
                <a:gd name="connsiteY0" fmla="*/ 463834 h 1558978"/>
                <a:gd name="connsiteX1" fmla="*/ 802606 w 3100723"/>
                <a:gd name="connsiteY1" fmla="*/ 333085 h 1558978"/>
                <a:gd name="connsiteX2" fmla="*/ 2298116 w 3100723"/>
                <a:gd name="connsiteY2" fmla="*/ 333085 h 1558978"/>
                <a:gd name="connsiteX3" fmla="*/ 2744519 w 3100723"/>
                <a:gd name="connsiteY3" fmla="*/ 779488 h 1558978"/>
                <a:gd name="connsiteX4" fmla="*/ 2298116 w 3100723"/>
                <a:gd name="connsiteY4" fmla="*/ 1225891 h 1558978"/>
                <a:gd name="connsiteX5" fmla="*/ 802606 w 3100723"/>
                <a:gd name="connsiteY5" fmla="*/ 1225891 h 1558978"/>
                <a:gd name="connsiteX6" fmla="*/ 356203 w 3100723"/>
                <a:gd name="connsiteY6" fmla="*/ 779488 h 1558978"/>
                <a:gd name="connsiteX7" fmla="*/ 486951 w 3100723"/>
                <a:gd name="connsiteY7" fmla="*/ 463834 h 1558978"/>
                <a:gd name="connsiteX8" fmla="*/ 0 w 3100723"/>
                <a:gd name="connsiteY8" fmla="*/ 779488 h 1558978"/>
                <a:gd name="connsiteX9" fmla="*/ 0 w 3100723"/>
                <a:gd name="connsiteY9" fmla="*/ 779489 h 1558978"/>
                <a:gd name="connsiteX10" fmla="*/ 0 w 3100723"/>
                <a:gd name="connsiteY10" fmla="*/ 779488 h 1558978"/>
                <a:gd name="connsiteX11" fmla="*/ 228307 w 3100723"/>
                <a:gd name="connsiteY11" fmla="*/ 228307 h 1558978"/>
                <a:gd name="connsiteX12" fmla="*/ 15836 w 3100723"/>
                <a:gd name="connsiteY12" fmla="*/ 622395 h 1558978"/>
                <a:gd name="connsiteX13" fmla="*/ 0 w 3100723"/>
                <a:gd name="connsiteY13" fmla="*/ 779488 h 1558978"/>
                <a:gd name="connsiteX14" fmla="*/ 15836 w 3100723"/>
                <a:gd name="connsiteY14" fmla="*/ 936582 h 1558978"/>
                <a:gd name="connsiteX15" fmla="*/ 779489 w 3100723"/>
                <a:gd name="connsiteY15" fmla="*/ 1558977 h 1558978"/>
                <a:gd name="connsiteX16" fmla="*/ 2321233 w 3100723"/>
                <a:gd name="connsiteY16" fmla="*/ 1558978 h 1558978"/>
                <a:gd name="connsiteX17" fmla="*/ 3100722 w 3100723"/>
                <a:gd name="connsiteY17" fmla="*/ 779489 h 1558978"/>
                <a:gd name="connsiteX18" fmla="*/ 3100723 w 3100723"/>
                <a:gd name="connsiteY18" fmla="*/ 779489 h 1558978"/>
                <a:gd name="connsiteX19" fmla="*/ 2321234 w 3100723"/>
                <a:gd name="connsiteY19" fmla="*/ 0 h 1558978"/>
                <a:gd name="connsiteX20" fmla="*/ 779489 w 3100723"/>
                <a:gd name="connsiteY20" fmla="*/ 0 h 1558978"/>
                <a:gd name="connsiteX21" fmla="*/ 228307 w 3100723"/>
                <a:gd name="connsiteY21" fmla="*/ 228307 h 1558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100723" h="1558978">
                  <a:moveTo>
                    <a:pt x="486951" y="463834"/>
                  </a:moveTo>
                  <a:cubicBezTo>
                    <a:pt x="567734" y="383050"/>
                    <a:pt x="679335" y="333085"/>
                    <a:pt x="802606" y="333085"/>
                  </a:cubicBezTo>
                  <a:lnTo>
                    <a:pt x="2298116" y="333085"/>
                  </a:lnTo>
                  <a:cubicBezTo>
                    <a:pt x="2544658" y="333085"/>
                    <a:pt x="2744519" y="532946"/>
                    <a:pt x="2744519" y="779488"/>
                  </a:cubicBezTo>
                  <a:cubicBezTo>
                    <a:pt x="2744519" y="1026030"/>
                    <a:pt x="2544658" y="1225891"/>
                    <a:pt x="2298116" y="1225891"/>
                  </a:cubicBezTo>
                  <a:lnTo>
                    <a:pt x="802606" y="1225891"/>
                  </a:lnTo>
                  <a:cubicBezTo>
                    <a:pt x="556064" y="1225891"/>
                    <a:pt x="356203" y="1026030"/>
                    <a:pt x="356203" y="779488"/>
                  </a:cubicBezTo>
                  <a:cubicBezTo>
                    <a:pt x="356203" y="656217"/>
                    <a:pt x="406168" y="544616"/>
                    <a:pt x="486951" y="463834"/>
                  </a:cubicBezTo>
                  <a:close/>
                  <a:moveTo>
                    <a:pt x="0" y="779488"/>
                  </a:moveTo>
                  <a:lnTo>
                    <a:pt x="0" y="779489"/>
                  </a:lnTo>
                  <a:lnTo>
                    <a:pt x="0" y="779488"/>
                  </a:lnTo>
                  <a:close/>
                  <a:moveTo>
                    <a:pt x="228307" y="228307"/>
                  </a:moveTo>
                  <a:cubicBezTo>
                    <a:pt x="122512" y="334102"/>
                    <a:pt x="46987" y="470166"/>
                    <a:pt x="15836" y="622395"/>
                  </a:cubicBezTo>
                  <a:lnTo>
                    <a:pt x="0" y="779488"/>
                  </a:lnTo>
                  <a:lnTo>
                    <a:pt x="15836" y="936582"/>
                  </a:lnTo>
                  <a:cubicBezTo>
                    <a:pt x="88521" y="1291782"/>
                    <a:pt x="402802" y="1558977"/>
                    <a:pt x="779489" y="1558977"/>
                  </a:cubicBezTo>
                  <a:lnTo>
                    <a:pt x="2321233" y="1558978"/>
                  </a:lnTo>
                  <a:cubicBezTo>
                    <a:pt x="2751733" y="1558978"/>
                    <a:pt x="3100722" y="1209989"/>
                    <a:pt x="3100722" y="779489"/>
                  </a:cubicBezTo>
                  <a:lnTo>
                    <a:pt x="3100723" y="779489"/>
                  </a:lnTo>
                  <a:cubicBezTo>
                    <a:pt x="3100723" y="348989"/>
                    <a:pt x="2751734" y="0"/>
                    <a:pt x="2321234" y="0"/>
                  </a:cubicBezTo>
                  <a:lnTo>
                    <a:pt x="779489" y="0"/>
                  </a:lnTo>
                  <a:cubicBezTo>
                    <a:pt x="564239" y="0"/>
                    <a:pt x="369367" y="87247"/>
                    <a:pt x="228307" y="228307"/>
                  </a:cubicBezTo>
                  <a:close/>
                </a:path>
              </a:pathLst>
            </a:custGeom>
            <a:solidFill>
              <a:srgbClr val="2883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cs typeface="+mn-ea"/>
                <a:sym typeface="+mn-lt"/>
              </a:endParaRPr>
            </a:p>
          </p:txBody>
        </p:sp>
        <p:sp>
          <p:nvSpPr>
            <p:cNvPr id="8" name="Freeform: Shape 26"/>
            <p:cNvSpPr/>
            <p:nvPr/>
          </p:nvSpPr>
          <p:spPr>
            <a:xfrm rot="18900000" flipH="1">
              <a:off x="-1494941" y="-3004845"/>
              <a:ext cx="6279749" cy="3157325"/>
            </a:xfrm>
            <a:custGeom>
              <a:avLst/>
              <a:gdLst>
                <a:gd name="connsiteX0" fmla="*/ 486951 w 3100723"/>
                <a:gd name="connsiteY0" fmla="*/ 463834 h 1558978"/>
                <a:gd name="connsiteX1" fmla="*/ 802606 w 3100723"/>
                <a:gd name="connsiteY1" fmla="*/ 333085 h 1558978"/>
                <a:gd name="connsiteX2" fmla="*/ 2298116 w 3100723"/>
                <a:gd name="connsiteY2" fmla="*/ 333085 h 1558978"/>
                <a:gd name="connsiteX3" fmla="*/ 2744519 w 3100723"/>
                <a:gd name="connsiteY3" fmla="*/ 779488 h 1558978"/>
                <a:gd name="connsiteX4" fmla="*/ 2298116 w 3100723"/>
                <a:gd name="connsiteY4" fmla="*/ 1225891 h 1558978"/>
                <a:gd name="connsiteX5" fmla="*/ 802606 w 3100723"/>
                <a:gd name="connsiteY5" fmla="*/ 1225891 h 1558978"/>
                <a:gd name="connsiteX6" fmla="*/ 356203 w 3100723"/>
                <a:gd name="connsiteY6" fmla="*/ 779488 h 1558978"/>
                <a:gd name="connsiteX7" fmla="*/ 486951 w 3100723"/>
                <a:gd name="connsiteY7" fmla="*/ 463834 h 1558978"/>
                <a:gd name="connsiteX8" fmla="*/ 0 w 3100723"/>
                <a:gd name="connsiteY8" fmla="*/ 779488 h 1558978"/>
                <a:gd name="connsiteX9" fmla="*/ 0 w 3100723"/>
                <a:gd name="connsiteY9" fmla="*/ 779489 h 1558978"/>
                <a:gd name="connsiteX10" fmla="*/ 0 w 3100723"/>
                <a:gd name="connsiteY10" fmla="*/ 779488 h 1558978"/>
                <a:gd name="connsiteX11" fmla="*/ 228307 w 3100723"/>
                <a:gd name="connsiteY11" fmla="*/ 228307 h 1558978"/>
                <a:gd name="connsiteX12" fmla="*/ 15836 w 3100723"/>
                <a:gd name="connsiteY12" fmla="*/ 622395 h 1558978"/>
                <a:gd name="connsiteX13" fmla="*/ 0 w 3100723"/>
                <a:gd name="connsiteY13" fmla="*/ 779488 h 1558978"/>
                <a:gd name="connsiteX14" fmla="*/ 15836 w 3100723"/>
                <a:gd name="connsiteY14" fmla="*/ 936582 h 1558978"/>
                <a:gd name="connsiteX15" fmla="*/ 779489 w 3100723"/>
                <a:gd name="connsiteY15" fmla="*/ 1558977 h 1558978"/>
                <a:gd name="connsiteX16" fmla="*/ 2321233 w 3100723"/>
                <a:gd name="connsiteY16" fmla="*/ 1558978 h 1558978"/>
                <a:gd name="connsiteX17" fmla="*/ 3100722 w 3100723"/>
                <a:gd name="connsiteY17" fmla="*/ 779489 h 1558978"/>
                <a:gd name="connsiteX18" fmla="*/ 3100723 w 3100723"/>
                <a:gd name="connsiteY18" fmla="*/ 779489 h 1558978"/>
                <a:gd name="connsiteX19" fmla="*/ 2321234 w 3100723"/>
                <a:gd name="connsiteY19" fmla="*/ 0 h 1558978"/>
                <a:gd name="connsiteX20" fmla="*/ 779489 w 3100723"/>
                <a:gd name="connsiteY20" fmla="*/ 0 h 1558978"/>
                <a:gd name="connsiteX21" fmla="*/ 228307 w 3100723"/>
                <a:gd name="connsiteY21" fmla="*/ 228307 h 1558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100723" h="1558978">
                  <a:moveTo>
                    <a:pt x="486951" y="463834"/>
                  </a:moveTo>
                  <a:cubicBezTo>
                    <a:pt x="567734" y="383050"/>
                    <a:pt x="679335" y="333085"/>
                    <a:pt x="802606" y="333085"/>
                  </a:cubicBezTo>
                  <a:lnTo>
                    <a:pt x="2298116" y="333085"/>
                  </a:lnTo>
                  <a:cubicBezTo>
                    <a:pt x="2544658" y="333085"/>
                    <a:pt x="2744519" y="532946"/>
                    <a:pt x="2744519" y="779488"/>
                  </a:cubicBezTo>
                  <a:cubicBezTo>
                    <a:pt x="2744519" y="1026030"/>
                    <a:pt x="2544658" y="1225891"/>
                    <a:pt x="2298116" y="1225891"/>
                  </a:cubicBezTo>
                  <a:lnTo>
                    <a:pt x="802606" y="1225891"/>
                  </a:lnTo>
                  <a:cubicBezTo>
                    <a:pt x="556064" y="1225891"/>
                    <a:pt x="356203" y="1026030"/>
                    <a:pt x="356203" y="779488"/>
                  </a:cubicBezTo>
                  <a:cubicBezTo>
                    <a:pt x="356203" y="656217"/>
                    <a:pt x="406168" y="544616"/>
                    <a:pt x="486951" y="463834"/>
                  </a:cubicBezTo>
                  <a:close/>
                  <a:moveTo>
                    <a:pt x="0" y="779488"/>
                  </a:moveTo>
                  <a:lnTo>
                    <a:pt x="0" y="779489"/>
                  </a:lnTo>
                  <a:lnTo>
                    <a:pt x="0" y="779488"/>
                  </a:lnTo>
                  <a:close/>
                  <a:moveTo>
                    <a:pt x="228307" y="228307"/>
                  </a:moveTo>
                  <a:cubicBezTo>
                    <a:pt x="122512" y="334102"/>
                    <a:pt x="46987" y="470166"/>
                    <a:pt x="15836" y="622395"/>
                  </a:cubicBezTo>
                  <a:lnTo>
                    <a:pt x="0" y="779488"/>
                  </a:lnTo>
                  <a:lnTo>
                    <a:pt x="15836" y="936582"/>
                  </a:lnTo>
                  <a:cubicBezTo>
                    <a:pt x="88521" y="1291782"/>
                    <a:pt x="402802" y="1558977"/>
                    <a:pt x="779489" y="1558977"/>
                  </a:cubicBezTo>
                  <a:lnTo>
                    <a:pt x="2321233" y="1558978"/>
                  </a:lnTo>
                  <a:cubicBezTo>
                    <a:pt x="2751733" y="1558978"/>
                    <a:pt x="3100722" y="1209989"/>
                    <a:pt x="3100722" y="779489"/>
                  </a:cubicBezTo>
                  <a:lnTo>
                    <a:pt x="3100723" y="779489"/>
                  </a:lnTo>
                  <a:cubicBezTo>
                    <a:pt x="3100723" y="348989"/>
                    <a:pt x="2751734" y="0"/>
                    <a:pt x="2321234" y="0"/>
                  </a:cubicBezTo>
                  <a:lnTo>
                    <a:pt x="779489" y="0"/>
                  </a:lnTo>
                  <a:cubicBezTo>
                    <a:pt x="564239" y="0"/>
                    <a:pt x="369367" y="87247"/>
                    <a:pt x="228307" y="228307"/>
                  </a:cubicBezTo>
                  <a:close/>
                </a:path>
              </a:pathLst>
            </a:custGeom>
            <a:solidFill>
              <a:srgbClr val="2883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cs typeface="+mn-ea"/>
                <a:sym typeface="+mn-lt"/>
              </a:endParaRP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12898" y="146317"/>
            <a:ext cx="7945618" cy="6711683"/>
          </a:xfrm>
          <a:prstGeom prst="rect">
            <a:avLst/>
          </a:prstGeom>
        </p:spPr>
      </p:pic>
      <p:pic>
        <p:nvPicPr>
          <p:cNvPr id="15" name="图形 3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9467" y="309490"/>
            <a:ext cx="3057110" cy="56173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tags/tag1.xml><?xml version="1.0" encoding="utf-8"?>
<p:tagLst xmlns:p="http://schemas.openxmlformats.org/presentationml/2006/main">
  <p:tag name="PA" val="v5.1.1"/>
</p:tagLst>
</file>

<file path=ppt/tags/tag10.xml><?xml version="1.0" encoding="utf-8"?>
<p:tagLst xmlns:p="http://schemas.openxmlformats.org/presentationml/2006/main">
  <p:tag name="PA" val="v5.0.5"/>
</p:tagLst>
</file>

<file path=ppt/tags/tag11.xml><?xml version="1.0" encoding="utf-8"?>
<p:tagLst xmlns:p="http://schemas.openxmlformats.org/presentationml/2006/main">
  <p:tag name="PA" val="v5.0.5"/>
</p:tagLst>
</file>

<file path=ppt/tags/tag12.xml><?xml version="1.0" encoding="utf-8"?>
<p:tagLst xmlns:p="http://schemas.openxmlformats.org/presentationml/2006/main">
  <p:tag name="PA" val="v5.0.5"/>
</p:tagLst>
</file>

<file path=ppt/tags/tag13.xml><?xml version="1.0" encoding="utf-8"?>
<p:tagLst xmlns:p="http://schemas.openxmlformats.org/presentationml/2006/main">
  <p:tag name="PA" val="v5.1.1"/>
</p:tagLst>
</file>

<file path=ppt/tags/tag14.xml><?xml version="1.0" encoding="utf-8"?>
<p:tagLst xmlns:p="http://schemas.openxmlformats.org/presentationml/2006/main">
  <p:tag name="PA" val="v5.1.1"/>
</p:tagLst>
</file>

<file path=ppt/tags/tag15.xml><?xml version="1.0" encoding="utf-8"?>
<p:tagLst xmlns:p="http://schemas.openxmlformats.org/presentationml/2006/main">
  <p:tag name="PA" val="v5.1.1"/>
</p:tagLst>
</file>

<file path=ppt/tags/tag16.xml><?xml version="1.0" encoding="utf-8"?>
<p:tagLst xmlns:p="http://schemas.openxmlformats.org/presentationml/2006/main">
  <p:tag name="PA" val="v5.1.1"/>
</p:tagLst>
</file>

<file path=ppt/tags/tag17.xml><?xml version="1.0" encoding="utf-8"?>
<p:tagLst xmlns:p="http://schemas.openxmlformats.org/presentationml/2006/main">
  <p:tag name="PA" val="v5.1.1"/>
</p:tagLst>
</file>

<file path=ppt/tags/tag18.xml><?xml version="1.0" encoding="utf-8"?>
<p:tagLst xmlns:p="http://schemas.openxmlformats.org/presentationml/2006/main">
  <p:tag name="PA" val="v5.0.5"/>
</p:tagLst>
</file>

<file path=ppt/tags/tag19.xml><?xml version="1.0" encoding="utf-8"?>
<p:tagLst xmlns:p="http://schemas.openxmlformats.org/presentationml/2006/main">
  <p:tag name="PA" val="v5.0.5"/>
</p:tagLst>
</file>

<file path=ppt/tags/tag2.xml><?xml version="1.0" encoding="utf-8"?>
<p:tagLst xmlns:p="http://schemas.openxmlformats.org/presentationml/2006/main">
  <p:tag name="PA" val="v5.1.1"/>
</p:tagLst>
</file>

<file path=ppt/tags/tag20.xml><?xml version="1.0" encoding="utf-8"?>
<p:tagLst xmlns:p="http://schemas.openxmlformats.org/presentationml/2006/main">
  <p:tag name="PA" val="v5.0.5"/>
</p:tagLst>
</file>

<file path=ppt/tags/tag21.xml><?xml version="1.0" encoding="utf-8"?>
<p:tagLst xmlns:p="http://schemas.openxmlformats.org/presentationml/2006/main">
  <p:tag name="PA" val="v5.0.5"/>
</p:tagLst>
</file>

<file path=ppt/tags/tag22.xml><?xml version="1.0" encoding="utf-8"?>
<p:tagLst xmlns:p="http://schemas.openxmlformats.org/presentationml/2006/main">
  <p:tag name="PA" val="v5.0.5"/>
</p:tagLst>
</file>

<file path=ppt/tags/tag23.xml><?xml version="1.0" encoding="utf-8"?>
<p:tagLst xmlns:p="http://schemas.openxmlformats.org/presentationml/2006/main">
  <p:tag name="PA" val="v5.0.5"/>
</p:tagLst>
</file>

<file path=ppt/tags/tag24.xml><?xml version="1.0" encoding="utf-8"?>
<p:tagLst xmlns:p="http://schemas.openxmlformats.org/presentationml/2006/main">
  <p:tag name="PA" val="v5.0.5"/>
</p:tagLst>
</file>

<file path=ppt/tags/tag25.xml><?xml version="1.0" encoding="utf-8"?>
<p:tagLst xmlns:p="http://schemas.openxmlformats.org/presentationml/2006/main">
  <p:tag name="PA" val="v5.1.1"/>
</p:tagLst>
</file>

<file path=ppt/tags/tag26.xml><?xml version="1.0" encoding="utf-8"?>
<p:tagLst xmlns:p="http://schemas.openxmlformats.org/presentationml/2006/main">
  <p:tag name="PA" val="v5.1.0"/>
</p:tagLst>
</file>

<file path=ppt/tags/tag27.xml><?xml version="1.0" encoding="utf-8"?>
<p:tagLst xmlns:p="http://schemas.openxmlformats.org/presentationml/2006/main">
  <p:tag name="PA" val="v5.0.5"/>
</p:tagLst>
</file>

<file path=ppt/tags/tag28.xml><?xml version="1.0" encoding="utf-8"?>
<p:tagLst xmlns:p="http://schemas.openxmlformats.org/presentationml/2006/main">
  <p:tag name="PA" val="v5.1.0"/>
</p:tagLst>
</file>

<file path=ppt/tags/tag29.xml><?xml version="1.0" encoding="utf-8"?>
<p:tagLst xmlns:p="http://schemas.openxmlformats.org/presentationml/2006/main">
  <p:tag name="PA" val="v5.1.0"/>
</p:tagLst>
</file>

<file path=ppt/tags/tag3.xml><?xml version="1.0" encoding="utf-8"?>
<p:tagLst xmlns:p="http://schemas.openxmlformats.org/presentationml/2006/main">
  <p:tag name="PA" val="v5.1.1"/>
</p:tagLst>
</file>

<file path=ppt/tags/tag30.xml><?xml version="1.0" encoding="utf-8"?>
<p:tagLst xmlns:p="http://schemas.openxmlformats.org/presentationml/2006/main">
  <p:tag name="PA" val="v5.1.0"/>
</p:tagLst>
</file>

<file path=ppt/tags/tag31.xml><?xml version="1.0" encoding="utf-8"?>
<p:tagLst xmlns:p="http://schemas.openxmlformats.org/presentationml/2006/main">
  <p:tag name="PA" val="v5.1.0"/>
</p:tagLst>
</file>

<file path=ppt/tags/tag32.xml><?xml version="1.0" encoding="utf-8"?>
<p:tagLst xmlns:p="http://schemas.openxmlformats.org/presentationml/2006/main">
  <p:tag name="PA" val="v5.1.0"/>
</p:tagLst>
</file>

<file path=ppt/tags/tag33.xml><?xml version="1.0" encoding="utf-8"?>
<p:tagLst xmlns:p="http://schemas.openxmlformats.org/presentationml/2006/main">
  <p:tag name="PA" val="v5.0.5"/>
</p:tagLst>
</file>

<file path=ppt/tags/tag34.xml><?xml version="1.0" encoding="utf-8"?>
<p:tagLst xmlns:p="http://schemas.openxmlformats.org/presentationml/2006/main">
  <p:tag name="PA" val="v5.1.1"/>
</p:tagLst>
</file>

<file path=ppt/tags/tag35.xml><?xml version="1.0" encoding="utf-8"?>
<p:tagLst xmlns:p="http://schemas.openxmlformats.org/presentationml/2006/main">
  <p:tag name="PA" val="v5.1.1"/>
</p:tagLst>
</file>

<file path=ppt/tags/tag36.xml><?xml version="1.0" encoding="utf-8"?>
<p:tagLst xmlns:p="http://schemas.openxmlformats.org/presentationml/2006/main">
  <p:tag name="PA" val="v5.1.1"/>
</p:tagLst>
</file>

<file path=ppt/tags/tag37.xml><?xml version="1.0" encoding="utf-8"?>
<p:tagLst xmlns:p="http://schemas.openxmlformats.org/presentationml/2006/main">
  <p:tag name="PA" val="v5.1.1"/>
</p:tagLst>
</file>

<file path=ppt/tags/tag38.xml><?xml version="1.0" encoding="utf-8"?>
<p:tagLst xmlns:p="http://schemas.openxmlformats.org/presentationml/2006/main">
  <p:tag name="PA" val="v5.0.5"/>
</p:tagLst>
</file>

<file path=ppt/tags/tag39.xml><?xml version="1.0" encoding="utf-8"?>
<p:tagLst xmlns:p="http://schemas.openxmlformats.org/presentationml/2006/main">
  <p:tag name="PA" val="v5.0.5"/>
</p:tagLst>
</file>

<file path=ppt/tags/tag4.xml><?xml version="1.0" encoding="utf-8"?>
<p:tagLst xmlns:p="http://schemas.openxmlformats.org/presentationml/2006/main">
  <p:tag name="PA" val="v5.1.1"/>
</p:tagLst>
</file>

<file path=ppt/tags/tag40.xml><?xml version="1.0" encoding="utf-8"?>
<p:tagLst xmlns:p="http://schemas.openxmlformats.org/presentationml/2006/main">
  <p:tag name="PA" val="v5.0.5"/>
</p:tagLst>
</file>

<file path=ppt/tags/tag41.xml><?xml version="1.0" encoding="utf-8"?>
<p:tagLst xmlns:p="http://schemas.openxmlformats.org/presentationml/2006/main">
  <p:tag name="PA" val="v5.0.5"/>
</p:tagLst>
</file>

<file path=ppt/tags/tag42.xml><?xml version="1.0" encoding="utf-8"?>
<p:tagLst xmlns:p="http://schemas.openxmlformats.org/presentationml/2006/main">
  <p:tag name="PA" val="v5.0.5"/>
</p:tagLst>
</file>

<file path=ppt/tags/tag43.xml><?xml version="1.0" encoding="utf-8"?>
<p:tagLst xmlns:p="http://schemas.openxmlformats.org/presentationml/2006/main">
  <p:tag name="PA" val="v5.0.5"/>
</p:tagLst>
</file>

<file path=ppt/tags/tag44.xml><?xml version="1.0" encoding="utf-8"?>
<p:tagLst xmlns:p="http://schemas.openxmlformats.org/presentationml/2006/main">
  <p:tag name="PA" val="v5.0.5"/>
</p:tagLst>
</file>

<file path=ppt/tags/tag45.xml><?xml version="1.0" encoding="utf-8"?>
<p:tagLst xmlns:p="http://schemas.openxmlformats.org/presentationml/2006/main">
  <p:tag name="PA" val="v5.1.1"/>
</p:tagLst>
</file>

<file path=ppt/tags/tag46.xml><?xml version="1.0" encoding="utf-8"?>
<p:tagLst xmlns:p="http://schemas.openxmlformats.org/presentationml/2006/main">
  <p:tag name="PA" val="v5.1.0"/>
</p:tagLst>
</file>

<file path=ppt/tags/tag47.xml><?xml version="1.0" encoding="utf-8"?>
<p:tagLst xmlns:p="http://schemas.openxmlformats.org/presentationml/2006/main">
  <p:tag name="PA" val="v5.1.0"/>
</p:tagLst>
</file>

<file path=ppt/tags/tag48.xml><?xml version="1.0" encoding="utf-8"?>
<p:tagLst xmlns:p="http://schemas.openxmlformats.org/presentationml/2006/main">
  <p:tag name="PA" val="v5.1.0"/>
</p:tagLst>
</file>

<file path=ppt/tags/tag49.xml><?xml version="1.0" encoding="utf-8"?>
<p:tagLst xmlns:p="http://schemas.openxmlformats.org/presentationml/2006/main">
  <p:tag name="PA" val="v5.1.0"/>
</p:tagLst>
</file>

<file path=ppt/tags/tag5.xml><?xml version="1.0" encoding="utf-8"?>
<p:tagLst xmlns:p="http://schemas.openxmlformats.org/presentationml/2006/main">
  <p:tag name="PA" val="v5.1.1"/>
</p:tagLst>
</file>

<file path=ppt/tags/tag50.xml><?xml version="1.0" encoding="utf-8"?>
<p:tagLst xmlns:p="http://schemas.openxmlformats.org/presentationml/2006/main">
  <p:tag name="PA" val="v5.1.1"/>
</p:tagLst>
</file>

<file path=ppt/tags/tag51.xml><?xml version="1.0" encoding="utf-8"?>
<p:tagLst xmlns:p="http://schemas.openxmlformats.org/presentationml/2006/main">
  <p:tag name="PA" val="v5.1.1"/>
</p:tagLst>
</file>

<file path=ppt/tags/tag52.xml><?xml version="1.0" encoding="utf-8"?>
<p:tagLst xmlns:p="http://schemas.openxmlformats.org/presentationml/2006/main">
  <p:tag name="PA" val="v5.1.1"/>
</p:tagLst>
</file>

<file path=ppt/tags/tag53.xml><?xml version="1.0" encoding="utf-8"?>
<p:tagLst xmlns:p="http://schemas.openxmlformats.org/presentationml/2006/main">
  <p:tag name="PA" val="v5.1.1"/>
</p:tagLst>
</file>

<file path=ppt/tags/tag54.xml><?xml version="1.0" encoding="utf-8"?>
<p:tagLst xmlns:p="http://schemas.openxmlformats.org/presentationml/2006/main">
  <p:tag name="PA" val="v5.0.5"/>
</p:tagLst>
</file>

<file path=ppt/tags/tag55.xml><?xml version="1.0" encoding="utf-8"?>
<p:tagLst xmlns:p="http://schemas.openxmlformats.org/presentationml/2006/main">
  <p:tag name="PA" val="v5.0.5"/>
</p:tagLst>
</file>

<file path=ppt/tags/tag56.xml><?xml version="1.0" encoding="utf-8"?>
<p:tagLst xmlns:p="http://schemas.openxmlformats.org/presentationml/2006/main">
  <p:tag name="PA" val="v5.0.5"/>
</p:tagLst>
</file>

<file path=ppt/tags/tag57.xml><?xml version="1.0" encoding="utf-8"?>
<p:tagLst xmlns:p="http://schemas.openxmlformats.org/presentationml/2006/main">
  <p:tag name="PA" val="v5.0.5"/>
</p:tagLst>
</file>

<file path=ppt/tags/tag58.xml><?xml version="1.0" encoding="utf-8"?>
<p:tagLst xmlns:p="http://schemas.openxmlformats.org/presentationml/2006/main">
  <p:tag name="PA" val="v5.0.5"/>
</p:tagLst>
</file>

<file path=ppt/tags/tag59.xml><?xml version="1.0" encoding="utf-8"?>
<p:tagLst xmlns:p="http://schemas.openxmlformats.org/presentationml/2006/main">
  <p:tag name="PA" val="v5.0.5"/>
</p:tagLst>
</file>

<file path=ppt/tags/tag6.xml><?xml version="1.0" encoding="utf-8"?>
<p:tagLst xmlns:p="http://schemas.openxmlformats.org/presentationml/2006/main">
  <p:tag name="PA" val="v5.0.5"/>
</p:tagLst>
</file>

<file path=ppt/tags/tag60.xml><?xml version="1.0" encoding="utf-8"?>
<p:tagLst xmlns:p="http://schemas.openxmlformats.org/presentationml/2006/main">
  <p:tag name="PA" val="v5.0.5"/>
</p:tagLst>
</file>

<file path=ppt/tags/tag61.xml><?xml version="1.0" encoding="utf-8"?>
<p:tagLst xmlns:p="http://schemas.openxmlformats.org/presentationml/2006/main">
  <p:tag name="PA" val="v5.1.1"/>
</p:tagLst>
</file>

<file path=ppt/tags/tag62.xml><?xml version="1.0" encoding="utf-8"?>
<p:tagLst xmlns:p="http://schemas.openxmlformats.org/presentationml/2006/main">
  <p:tag name="PA" val="v5.1.0"/>
</p:tagLst>
</file>

<file path=ppt/tags/tag63.xml><?xml version="1.0" encoding="utf-8"?>
<p:tagLst xmlns:p="http://schemas.openxmlformats.org/presentationml/2006/main">
  <p:tag name="PA" val="v5.0.5"/>
</p:tagLst>
</file>

<file path=ppt/tags/tag64.xml><?xml version="1.0" encoding="utf-8"?>
<p:tagLst xmlns:p="http://schemas.openxmlformats.org/presentationml/2006/main">
  <p:tag name="PA" val="v5.1.0"/>
</p:tagLst>
</file>

<file path=ppt/tags/tag65.xml><?xml version="1.0" encoding="utf-8"?>
<p:tagLst xmlns:p="http://schemas.openxmlformats.org/presentationml/2006/main">
  <p:tag name="ISPRING_SCORM_RATE_SLIDES" val="0"/>
  <p:tag name="ISPRING_SCORM_RATE_QUIZZES" val="0"/>
  <p:tag name="ISPRING_SCORM_PASSING_SCORE" val="0.000000"/>
  <p:tag name="ISPRING_ULTRA_SCORM_COURSE_ID" val="B23E8C26-BD40-4B04-B83B-D289AC4EE9DA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ONLINEFOLDERID" val="0"/>
  <p:tag name="ISPRINGONLINEFOLDERPATH" val="Content List"/>
  <p:tag name="ISPRINGCLOUDFOLDERID" val="0"/>
  <p:tag name="ISPRINGCLOUDFOLDERPATH" val="Repository"/>
  <p:tag name="ISPRING_OUTPUT_FOLDER" val="C:\Users\codi\Desktop\20190514包图\5"/>
  <p:tag name="ISPRING_PRESENTATION_TITLE" val="蓝色大气稳重合作商业计划书PPT模板"/>
  <p:tag name="ISPRING_FIRST_PUBLISH" val="1"/>
</p:tagLst>
</file>

<file path=ppt/tags/tag7.xml><?xml version="1.0" encoding="utf-8"?>
<p:tagLst xmlns:p="http://schemas.openxmlformats.org/presentationml/2006/main">
  <p:tag name="PA" val="v5.0.5"/>
</p:tagLst>
</file>

<file path=ppt/tags/tag8.xml><?xml version="1.0" encoding="utf-8"?>
<p:tagLst xmlns:p="http://schemas.openxmlformats.org/presentationml/2006/main">
  <p:tag name="PA" val="v5.0.5"/>
</p:tagLst>
</file>

<file path=ppt/tags/tag9.xml><?xml version="1.0" encoding="utf-8"?>
<p:tagLst xmlns:p="http://schemas.openxmlformats.org/presentationml/2006/main">
  <p:tag name="PA" val="v5.0.5"/>
</p:tagLst>
</file>

<file path=ppt/theme/theme1.xml><?xml version="1.0" encoding="utf-8"?>
<a:theme xmlns:a="http://schemas.openxmlformats.org/drawingml/2006/main" name="第一PPT，www.1ppt.com">
  <a:themeElements>
    <a:clrScheme name="自定义 63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2883AF"/>
      </a:accent1>
      <a:accent2>
        <a:srgbClr val="5E9BAF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5kznawmf">
      <a:majorFont>
        <a:latin typeface="微软雅黑 Light"/>
        <a:ea typeface="微软雅黑 Light"/>
        <a:cs typeface=""/>
      </a:majorFont>
      <a:minorFont>
        <a:latin typeface="微软雅黑 Light"/>
        <a:ea typeface="微软雅黑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>
            <a:alpha val="50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4149</Words>
  <Application>WPS 文字</Application>
  <PresentationFormat>宽屏</PresentationFormat>
  <Paragraphs>271</Paragraphs>
  <Slides>31</Slides>
  <Notes>31</Notes>
  <HiddenSlides>4</HiddenSlides>
  <MMClips>0</MMClips>
  <ScaleCrop>false</ScaleCrop>
  <HeadingPairs>
    <vt:vector size="6" baseType="variant">
      <vt:variant>
        <vt:lpstr>已用的字体</vt:lpstr>
      </vt:variant>
      <vt:variant>
        <vt:i4>22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31</vt:i4>
      </vt:variant>
    </vt:vector>
  </HeadingPairs>
  <TitlesOfParts>
    <vt:vector size="55" baseType="lpstr">
      <vt:lpstr>Arial</vt:lpstr>
      <vt:lpstr>宋体</vt:lpstr>
      <vt:lpstr>Wingdings</vt:lpstr>
      <vt:lpstr>微软雅黑</vt:lpstr>
      <vt:lpstr>汉仪旗黑</vt:lpstr>
      <vt:lpstr>微软雅黑</vt:lpstr>
      <vt:lpstr>思源黑体 CN Heavy</vt:lpstr>
      <vt:lpstr>Source Han Sans CN Normal</vt:lpstr>
      <vt:lpstr>微软雅黑 Light</vt:lpstr>
      <vt:lpstr>汉仪中黑KW</vt:lpstr>
      <vt:lpstr>宋体</vt:lpstr>
      <vt:lpstr>Arial Unicode MS</vt:lpstr>
      <vt:lpstr>等线</vt:lpstr>
      <vt:lpstr>汉仪中等线KW</vt:lpstr>
      <vt:lpstr>冬青黑体简体中文</vt:lpstr>
      <vt:lpstr>黑体</vt:lpstr>
      <vt:lpstr>Calibri</vt:lpstr>
      <vt:lpstr>Helvetica Neue</vt:lpstr>
      <vt:lpstr>汉仪书宋二KW</vt:lpstr>
      <vt:lpstr>微软雅黑 Light</vt:lpstr>
      <vt:lpstr>Open Sans</vt:lpstr>
      <vt:lpstr>苹方-简</vt:lpstr>
      <vt:lpstr>第一PPT，www.1ppt.com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第一PPT，www.1ppt.com</Company>
  <LinksUpToDate>false</LinksUpToDate>
  <SharedDoc>false</SharedDoc>
  <HyperlinksChanged>false</HyperlinksChanged>
  <AppVersion>14.0000</AppVersion>
  <Manager>第一PPT</Manager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蓝色大气稳重合作商业计划书</dc:title>
  <dc:creator>第一PPT</dc:creator>
  <cp:keywords>www.1ppt.com</cp:keywords>
  <dc:description>www.1ppt.com</dc:description>
  <cp:lastModifiedBy>Eric·陶</cp:lastModifiedBy>
  <cp:revision>203</cp:revision>
  <dcterms:created xsi:type="dcterms:W3CDTF">2023-11-02T05:30:56Z</dcterms:created>
  <dcterms:modified xsi:type="dcterms:W3CDTF">2023-11-02T05:30:56Z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F216B4CDB9D42FE62A423765C1B686D0_42</vt:lpwstr>
  </property>
  <property fmtid="{D5CDD505-2E9C-101B-9397-08002B2CF9AE}" pid="3" name="KSOProductBuildVer">
    <vt:lpwstr>2052-6.2.2.8394</vt:lpwstr>
  </property>
</Properties>
</file>